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9" r:id="rId1"/>
  </p:sldMasterIdLst>
  <p:notesMasterIdLst>
    <p:notesMasterId r:id="rId19"/>
  </p:notesMasterIdLst>
  <p:handoutMasterIdLst>
    <p:handoutMasterId r:id="rId20"/>
  </p:handoutMasterIdLst>
  <p:sldIdLst>
    <p:sldId id="261" r:id="rId2"/>
    <p:sldId id="257" r:id="rId3"/>
    <p:sldId id="268" r:id="rId4"/>
    <p:sldId id="258" r:id="rId5"/>
    <p:sldId id="260" r:id="rId6"/>
    <p:sldId id="263" r:id="rId7"/>
    <p:sldId id="264" r:id="rId8"/>
    <p:sldId id="265" r:id="rId9"/>
    <p:sldId id="272" r:id="rId10"/>
    <p:sldId id="266" r:id="rId11"/>
    <p:sldId id="267" r:id="rId12"/>
    <p:sldId id="269" r:id="rId13"/>
    <p:sldId id="270" r:id="rId14"/>
    <p:sldId id="271" r:id="rId15"/>
    <p:sldId id="278" r:id="rId16"/>
    <p:sldId id="276" r:id="rId17"/>
    <p:sldId id="275" r:id="rId18"/>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29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3044825" cy="466725"/>
          </a:xfrm>
          <a:prstGeom prst="rect">
            <a:avLst/>
          </a:prstGeom>
        </p:spPr>
        <p:txBody>
          <a:bodyPr vert="horz" lIns="91399" tIns="45700" rIns="91399" bIns="45700" rtlCol="0"/>
          <a:lstStyle>
            <a:lvl1pPr algn="l">
              <a:defRPr sz="1200"/>
            </a:lvl1pPr>
          </a:lstStyle>
          <a:p>
            <a:endParaRPr lang="en-US" dirty="0"/>
          </a:p>
        </p:txBody>
      </p:sp>
      <p:sp>
        <p:nvSpPr>
          <p:cNvPr id="3" name="Date Placeholder 2"/>
          <p:cNvSpPr>
            <a:spLocks noGrp="1"/>
          </p:cNvSpPr>
          <p:nvPr>
            <p:ph type="dt" sz="quarter" idx="1"/>
          </p:nvPr>
        </p:nvSpPr>
        <p:spPr>
          <a:xfrm>
            <a:off x="3979867" y="3"/>
            <a:ext cx="3044825" cy="466725"/>
          </a:xfrm>
          <a:prstGeom prst="rect">
            <a:avLst/>
          </a:prstGeom>
        </p:spPr>
        <p:txBody>
          <a:bodyPr vert="horz" lIns="91399" tIns="45700" rIns="91399" bIns="45700" rtlCol="0"/>
          <a:lstStyle>
            <a:lvl1pPr algn="r">
              <a:defRPr sz="1200"/>
            </a:lvl1pPr>
          </a:lstStyle>
          <a:p>
            <a:fld id="{7D44B79C-BBBF-4C20-B3BF-553FAE042773}" type="datetimeFigureOut">
              <a:rPr lang="en-US" smtClean="0"/>
              <a:t>8/24/2022</a:t>
            </a:fld>
            <a:endParaRPr lang="en-US" dirty="0"/>
          </a:p>
        </p:txBody>
      </p:sp>
      <p:sp>
        <p:nvSpPr>
          <p:cNvPr id="4" name="Footer Placeholder 3"/>
          <p:cNvSpPr>
            <a:spLocks noGrp="1"/>
          </p:cNvSpPr>
          <p:nvPr>
            <p:ph type="ftr" sz="quarter" idx="2"/>
          </p:nvPr>
        </p:nvSpPr>
        <p:spPr>
          <a:xfrm>
            <a:off x="4" y="8845554"/>
            <a:ext cx="3044825" cy="466725"/>
          </a:xfrm>
          <a:prstGeom prst="rect">
            <a:avLst/>
          </a:prstGeom>
        </p:spPr>
        <p:txBody>
          <a:bodyPr vert="horz" lIns="91399" tIns="45700" rIns="91399" bIns="4570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9867" y="8845554"/>
            <a:ext cx="3044825" cy="466725"/>
          </a:xfrm>
          <a:prstGeom prst="rect">
            <a:avLst/>
          </a:prstGeom>
        </p:spPr>
        <p:txBody>
          <a:bodyPr vert="horz" lIns="91399" tIns="45700" rIns="91399" bIns="45700" rtlCol="0" anchor="b"/>
          <a:lstStyle>
            <a:lvl1pPr algn="r">
              <a:defRPr sz="1200"/>
            </a:lvl1pPr>
          </a:lstStyle>
          <a:p>
            <a:fld id="{5FF5E9F8-A555-4682-877E-A8110FA9BB1E}" type="slidenum">
              <a:rPr lang="en-US" smtClean="0"/>
              <a:t>‹#›</a:t>
            </a:fld>
            <a:endParaRPr lang="en-US" dirty="0"/>
          </a:p>
        </p:txBody>
      </p:sp>
    </p:spTree>
    <p:extLst>
      <p:ext uri="{BB962C8B-B14F-4D97-AF65-F5344CB8AC3E}">
        <p14:creationId xmlns:p14="http://schemas.microsoft.com/office/powerpoint/2010/main" val="3239493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44719" cy="467522"/>
          </a:xfrm>
          <a:prstGeom prst="rect">
            <a:avLst/>
          </a:prstGeom>
        </p:spPr>
        <p:txBody>
          <a:bodyPr vert="horz" lIns="92443" tIns="46223" rIns="92443" bIns="46223" rtlCol="0"/>
          <a:lstStyle>
            <a:lvl1pPr algn="l">
              <a:defRPr sz="1200"/>
            </a:lvl1pPr>
          </a:lstStyle>
          <a:p>
            <a:endParaRPr lang="en-US" dirty="0"/>
          </a:p>
        </p:txBody>
      </p:sp>
      <p:sp>
        <p:nvSpPr>
          <p:cNvPr id="3" name="Date Placeholder 2"/>
          <p:cNvSpPr>
            <a:spLocks noGrp="1"/>
          </p:cNvSpPr>
          <p:nvPr>
            <p:ph type="dt" idx="1"/>
          </p:nvPr>
        </p:nvSpPr>
        <p:spPr>
          <a:xfrm>
            <a:off x="3979931" y="3"/>
            <a:ext cx="3044719" cy="467522"/>
          </a:xfrm>
          <a:prstGeom prst="rect">
            <a:avLst/>
          </a:prstGeom>
        </p:spPr>
        <p:txBody>
          <a:bodyPr vert="horz" lIns="92443" tIns="46223" rIns="92443" bIns="46223" rtlCol="0"/>
          <a:lstStyle>
            <a:lvl1pPr algn="r">
              <a:defRPr sz="1200"/>
            </a:lvl1pPr>
          </a:lstStyle>
          <a:p>
            <a:fld id="{01E55E3B-16FC-4C32-BB84-77B135027FDB}" type="datetimeFigureOut">
              <a:rPr lang="en-US" smtClean="0"/>
              <a:t>8/24/2022</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2443" tIns="46223" rIns="92443" bIns="46223" rtlCol="0" anchor="ctr"/>
          <a:lstStyle/>
          <a:p>
            <a:endParaRPr lang="en-US" dirty="0"/>
          </a:p>
        </p:txBody>
      </p:sp>
      <p:sp>
        <p:nvSpPr>
          <p:cNvPr id="5" name="Notes Placeholder 4"/>
          <p:cNvSpPr>
            <a:spLocks noGrp="1"/>
          </p:cNvSpPr>
          <p:nvPr>
            <p:ph type="body" sz="quarter" idx="3"/>
          </p:nvPr>
        </p:nvSpPr>
        <p:spPr>
          <a:xfrm>
            <a:off x="702628" y="4481217"/>
            <a:ext cx="5621020" cy="3667026"/>
          </a:xfrm>
          <a:prstGeom prst="rect">
            <a:avLst/>
          </a:prstGeom>
        </p:spPr>
        <p:txBody>
          <a:bodyPr vert="horz" lIns="92443" tIns="46223" rIns="92443"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4753"/>
            <a:ext cx="3044719" cy="467522"/>
          </a:xfrm>
          <a:prstGeom prst="rect">
            <a:avLst/>
          </a:prstGeom>
        </p:spPr>
        <p:txBody>
          <a:bodyPr vert="horz" lIns="92443" tIns="46223" rIns="92443"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1" y="8844753"/>
            <a:ext cx="3044719" cy="467522"/>
          </a:xfrm>
          <a:prstGeom prst="rect">
            <a:avLst/>
          </a:prstGeom>
        </p:spPr>
        <p:txBody>
          <a:bodyPr vert="horz" lIns="92443" tIns="46223" rIns="92443" bIns="46223" rtlCol="0" anchor="b"/>
          <a:lstStyle>
            <a:lvl1pPr algn="r">
              <a:defRPr sz="1200"/>
            </a:lvl1pPr>
          </a:lstStyle>
          <a:p>
            <a:fld id="{616C2449-A4B7-46BD-91CB-28B0C03089E1}" type="slidenum">
              <a:rPr lang="en-US" smtClean="0"/>
              <a:t>‹#›</a:t>
            </a:fld>
            <a:endParaRPr lang="en-US" dirty="0"/>
          </a:p>
        </p:txBody>
      </p:sp>
    </p:spTree>
    <p:extLst>
      <p:ext uri="{BB962C8B-B14F-4D97-AF65-F5344CB8AC3E}">
        <p14:creationId xmlns:p14="http://schemas.microsoft.com/office/powerpoint/2010/main" val="3101930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025" y="9387840"/>
            <a:ext cx="7770376" cy="670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9290330"/>
            <a:ext cx="7770376" cy="93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99516" y="1113130"/>
            <a:ext cx="6412230" cy="5230368"/>
          </a:xfrm>
        </p:spPr>
        <p:txBody>
          <a:bodyPr anchor="b">
            <a:normAutofit/>
          </a:bodyPr>
          <a:lstStyle>
            <a:lvl1pPr algn="l">
              <a:lnSpc>
                <a:spcPct val="85000"/>
              </a:lnSpc>
              <a:defRPr sz="6800" spc="-43"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01282" y="6534911"/>
            <a:ext cx="6412230" cy="1676400"/>
          </a:xfrm>
        </p:spPr>
        <p:txBody>
          <a:bodyPr lIns="91440" rIns="91440">
            <a:normAutofit/>
          </a:bodyPr>
          <a:lstStyle>
            <a:lvl1pPr marL="0" indent="0" algn="l">
              <a:buNone/>
              <a:defRPr sz="2040" cap="all" spc="170" baseline="0">
                <a:solidFill>
                  <a:schemeClr val="tx2"/>
                </a:solidFill>
                <a:latin typeface="+mj-lt"/>
              </a:defRPr>
            </a:lvl1pPr>
            <a:lvl2pPr marL="388620" indent="0" algn="ctr">
              <a:buNone/>
              <a:defRPr sz="2040"/>
            </a:lvl2pPr>
            <a:lvl3pPr marL="777240" indent="0" algn="ctr">
              <a:buNone/>
              <a:defRPr sz="2040"/>
            </a:lvl3pPr>
            <a:lvl4pPr marL="1165860" indent="0" algn="ctr">
              <a:buNone/>
              <a:defRPr sz="1700"/>
            </a:lvl4pPr>
            <a:lvl5pPr marL="1554480" indent="0" algn="ctr">
              <a:buNone/>
              <a:defRPr sz="1700"/>
            </a:lvl5pPr>
            <a:lvl6pPr marL="1943100" indent="0" algn="ctr">
              <a:buNone/>
              <a:defRPr sz="1700"/>
            </a:lvl6pPr>
            <a:lvl7pPr marL="2331720" indent="0" algn="ctr">
              <a:buNone/>
              <a:defRPr sz="1700"/>
            </a:lvl7pPr>
            <a:lvl8pPr marL="2720340" indent="0" algn="ctr">
              <a:buNone/>
              <a:defRPr sz="1700"/>
            </a:lvl8pPr>
            <a:lvl9pPr marL="3108960" indent="0" algn="ctr">
              <a:buNone/>
              <a:defRPr sz="1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9E6027-2F10-4C27-9A48-13E5568D975F}"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Page </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769882" y="6370320"/>
            <a:ext cx="62956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38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E9984-9171-42D3-8DEB-6230690AA0FF}"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Page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961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025" y="9387840"/>
            <a:ext cx="7770376" cy="670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9290330"/>
            <a:ext cx="7770376" cy="93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5562124" y="608344"/>
            <a:ext cx="1675924" cy="84442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608343"/>
            <a:ext cx="4930616" cy="8444216"/>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58E25A-CFA4-45DF-880D-E223B28BFBEE}"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Page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85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A5B831-C040-490E-A246-96193ED60AB6}"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Page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614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025" y="9387840"/>
            <a:ext cx="7770376" cy="670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9290330"/>
            <a:ext cx="7770376" cy="93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9516" y="1113130"/>
            <a:ext cx="6412230" cy="5230368"/>
          </a:xfrm>
        </p:spPr>
        <p:txBody>
          <a:bodyPr anchor="b" anchorCtr="0">
            <a:normAutofit/>
          </a:bodyPr>
          <a:lstStyle>
            <a:lvl1pPr>
              <a:lnSpc>
                <a:spcPct val="85000"/>
              </a:lnSpc>
              <a:defRPr sz="68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516" y="6531254"/>
            <a:ext cx="6412230" cy="1676400"/>
          </a:xfrm>
        </p:spPr>
        <p:txBody>
          <a:bodyPr lIns="91440" rIns="91440" anchor="t" anchorCtr="0">
            <a:normAutofit/>
          </a:bodyPr>
          <a:lstStyle>
            <a:lvl1pPr marL="0" indent="0">
              <a:buNone/>
              <a:defRPr sz="2040" cap="all" spc="170" baseline="0">
                <a:solidFill>
                  <a:schemeClr val="tx2"/>
                </a:solidFill>
                <a:latin typeface="+mj-lt"/>
              </a:defRPr>
            </a:lvl1pPr>
            <a:lvl2pPr marL="388620" indent="0">
              <a:buNone/>
              <a:defRPr sz="1530">
                <a:solidFill>
                  <a:schemeClr val="tx1">
                    <a:tint val="75000"/>
                  </a:schemeClr>
                </a:solidFill>
              </a:defRPr>
            </a:lvl2pPr>
            <a:lvl3pPr marL="777240" indent="0">
              <a:buNone/>
              <a:defRPr sz="1360">
                <a:solidFill>
                  <a:schemeClr val="tx1">
                    <a:tint val="75000"/>
                  </a:schemeClr>
                </a:solidFill>
              </a:defRPr>
            </a:lvl3pPr>
            <a:lvl4pPr marL="1165860" indent="0">
              <a:buNone/>
              <a:defRPr sz="1190">
                <a:solidFill>
                  <a:schemeClr val="tx1">
                    <a:tint val="75000"/>
                  </a:schemeClr>
                </a:solidFill>
              </a:defRPr>
            </a:lvl4pPr>
            <a:lvl5pPr marL="1554480" indent="0">
              <a:buNone/>
              <a:defRPr sz="1190">
                <a:solidFill>
                  <a:schemeClr val="tx1">
                    <a:tint val="75000"/>
                  </a:schemeClr>
                </a:solidFill>
              </a:defRPr>
            </a:lvl5pPr>
            <a:lvl6pPr marL="1943100" indent="0">
              <a:buNone/>
              <a:defRPr sz="1190">
                <a:solidFill>
                  <a:schemeClr val="tx1">
                    <a:tint val="75000"/>
                  </a:schemeClr>
                </a:solidFill>
              </a:defRPr>
            </a:lvl6pPr>
            <a:lvl7pPr marL="2331720" indent="0">
              <a:buNone/>
              <a:defRPr sz="1190">
                <a:solidFill>
                  <a:schemeClr val="tx1">
                    <a:tint val="75000"/>
                  </a:schemeClr>
                </a:solidFill>
              </a:defRPr>
            </a:lvl7pPr>
            <a:lvl8pPr marL="2720340" indent="0">
              <a:buNone/>
              <a:defRPr sz="1190">
                <a:solidFill>
                  <a:schemeClr val="tx1">
                    <a:tint val="75000"/>
                  </a:schemeClr>
                </a:solidFill>
              </a:defRPr>
            </a:lvl8pPr>
            <a:lvl9pPr marL="3108960" indent="0">
              <a:buNone/>
              <a:defRPr sz="119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3492BB-854C-4EA3-BFFA-97A15F8026BA}"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a:t>Page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769882" y="6370320"/>
            <a:ext cx="62956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39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99516" y="420353"/>
            <a:ext cx="6412230" cy="212777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99516" y="2707077"/>
            <a:ext cx="3147822" cy="59009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63924" y="2707080"/>
            <a:ext cx="3147822" cy="59009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315457-6A8F-4C89-84A5-BE92A81118B5}" type="datetime1">
              <a:rPr lang="en-US" smtClean="0"/>
              <a:t>8/24/2022</a:t>
            </a:fld>
            <a:endParaRPr lang="en-US" dirty="0"/>
          </a:p>
        </p:txBody>
      </p:sp>
      <p:sp>
        <p:nvSpPr>
          <p:cNvPr id="6" name="Footer Placeholder 5"/>
          <p:cNvSpPr>
            <a:spLocks noGrp="1"/>
          </p:cNvSpPr>
          <p:nvPr>
            <p:ph type="ftr" sz="quarter" idx="11"/>
          </p:nvPr>
        </p:nvSpPr>
        <p:spPr/>
        <p:txBody>
          <a:bodyPr/>
          <a:lstStyle/>
          <a:p>
            <a:r>
              <a:rPr lang="en-US" dirty="0"/>
              <a:t>Page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116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99516" y="420353"/>
            <a:ext cx="6412230" cy="21277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9516" y="2707543"/>
            <a:ext cx="3147822" cy="1079880"/>
          </a:xfrm>
        </p:spPr>
        <p:txBody>
          <a:bodyPr lIns="91440" rIns="91440" anchor="ctr">
            <a:normAutofit/>
          </a:bodyPr>
          <a:lstStyle>
            <a:lvl1pPr marL="0" indent="0">
              <a:buNone/>
              <a:defRPr sz="1700" b="0" cap="all" baseline="0">
                <a:solidFill>
                  <a:schemeClr val="tx2"/>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699516" y="3787423"/>
            <a:ext cx="3147822" cy="4820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63924" y="2707543"/>
            <a:ext cx="3147822" cy="1079880"/>
          </a:xfrm>
        </p:spPr>
        <p:txBody>
          <a:bodyPr lIns="91440" rIns="91440" anchor="ctr">
            <a:normAutofit/>
          </a:bodyPr>
          <a:lstStyle>
            <a:lvl1pPr marL="0" indent="0">
              <a:buNone/>
              <a:defRPr sz="1700" b="0" cap="all" baseline="0">
                <a:solidFill>
                  <a:schemeClr val="tx2"/>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63924" y="3787423"/>
            <a:ext cx="3147822" cy="4820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3EA7A1-AD93-48DE-BD3F-BE7E594884EA}" type="datetime1">
              <a:rPr lang="en-US" smtClean="0"/>
              <a:t>8/24/2022</a:t>
            </a:fld>
            <a:endParaRPr lang="en-US" dirty="0"/>
          </a:p>
        </p:txBody>
      </p:sp>
      <p:sp>
        <p:nvSpPr>
          <p:cNvPr id="8" name="Footer Placeholder 7"/>
          <p:cNvSpPr>
            <a:spLocks noGrp="1"/>
          </p:cNvSpPr>
          <p:nvPr>
            <p:ph type="ftr" sz="quarter" idx="11"/>
          </p:nvPr>
        </p:nvSpPr>
        <p:spPr/>
        <p:txBody>
          <a:bodyPr/>
          <a:lstStyle/>
          <a:p>
            <a:r>
              <a:rPr lang="en-US" dirty="0"/>
              <a:t>Page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242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93DAC3-2328-4EA8-8EB5-FA610DB0B0DB}" type="datetime1">
              <a:rPr lang="en-US" smtClean="0"/>
              <a:t>8/24/2022</a:t>
            </a:fld>
            <a:endParaRPr lang="en-US" dirty="0"/>
          </a:p>
        </p:txBody>
      </p:sp>
      <p:sp>
        <p:nvSpPr>
          <p:cNvPr id="4" name="Footer Placeholder 3"/>
          <p:cNvSpPr>
            <a:spLocks noGrp="1"/>
          </p:cNvSpPr>
          <p:nvPr>
            <p:ph type="ftr" sz="quarter" idx="11"/>
          </p:nvPr>
        </p:nvSpPr>
        <p:spPr/>
        <p:txBody>
          <a:bodyPr/>
          <a:lstStyle/>
          <a:p>
            <a:r>
              <a:rPr lang="en-US" dirty="0"/>
              <a:t>Page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835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025" y="9387840"/>
            <a:ext cx="7770376" cy="670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1" y="9290330"/>
            <a:ext cx="7770376" cy="93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BB70AD2-5E1C-433A-862C-3A78C3087ABA}" type="datetime1">
              <a:rPr lang="en-US" smtClean="0"/>
              <a:t>8/24/2022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Page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868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2" y="0"/>
            <a:ext cx="2582379"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575545" y="0"/>
            <a:ext cx="40805" cy="10058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91465" y="871727"/>
            <a:ext cx="2040255" cy="3352800"/>
          </a:xfrm>
        </p:spPr>
        <p:txBody>
          <a:bodyPr anchor="b">
            <a:normAutofit/>
          </a:bodyPr>
          <a:lstStyle>
            <a:lvl1pPr>
              <a:defRPr sz="306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2941202" y="1072896"/>
            <a:ext cx="4257984" cy="7711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1465" y="4291584"/>
            <a:ext cx="2040255" cy="4956049"/>
          </a:xfrm>
        </p:spPr>
        <p:txBody>
          <a:bodyPr lIns="91440" rIns="91440">
            <a:normAutofit/>
          </a:bodyPr>
          <a:lstStyle>
            <a:lvl1pPr marL="0" indent="0">
              <a:buNone/>
              <a:defRPr sz="1275">
                <a:solidFill>
                  <a:srgbClr val="FFFFFF"/>
                </a:solidFill>
              </a:defRPr>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a:t>Edit Master text styles</a:t>
            </a:r>
          </a:p>
        </p:txBody>
      </p:sp>
      <p:sp>
        <p:nvSpPr>
          <p:cNvPr id="5" name="Date Placeholder 4"/>
          <p:cNvSpPr>
            <a:spLocks noGrp="1"/>
          </p:cNvSpPr>
          <p:nvPr>
            <p:ph type="dt" sz="half" idx="10"/>
          </p:nvPr>
        </p:nvSpPr>
        <p:spPr>
          <a:xfrm>
            <a:off x="296764" y="9474353"/>
            <a:ext cx="1669301" cy="535517"/>
          </a:xfrm>
        </p:spPr>
        <p:txBody>
          <a:bodyPr/>
          <a:lstStyle>
            <a:lvl1pPr algn="l">
              <a:defRPr/>
            </a:lvl1pPr>
          </a:lstStyle>
          <a:p>
            <a:fld id="{4E566478-D883-4932-BF3A-ED44CE44C24E}" type="datetime1">
              <a:rPr lang="en-US" smtClean="0"/>
              <a:t>8/24/2022</a:t>
            </a:fld>
            <a:endParaRPr lang="en-US" dirty="0"/>
          </a:p>
        </p:txBody>
      </p:sp>
      <p:sp>
        <p:nvSpPr>
          <p:cNvPr id="6" name="Footer Placeholder 5"/>
          <p:cNvSpPr>
            <a:spLocks noGrp="1"/>
          </p:cNvSpPr>
          <p:nvPr>
            <p:ph type="ftr" sz="quarter" idx="11"/>
          </p:nvPr>
        </p:nvSpPr>
        <p:spPr>
          <a:xfrm>
            <a:off x="3060382" y="9474353"/>
            <a:ext cx="2963228" cy="535517"/>
          </a:xfrm>
        </p:spPr>
        <p:txBody>
          <a:bodyPr/>
          <a:lstStyle>
            <a:lvl1pPr algn="l">
              <a:defRPr>
                <a:solidFill>
                  <a:schemeClr val="tx2"/>
                </a:solidFill>
              </a:defRPr>
            </a:lvl1pPr>
          </a:lstStyle>
          <a:p>
            <a:r>
              <a:rPr lang="en-US" dirty="0"/>
              <a:t>Page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418518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264400"/>
            <a:ext cx="7770376" cy="279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 y="7208778"/>
            <a:ext cx="7770376" cy="93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9516" y="7443216"/>
            <a:ext cx="6451092" cy="1207008"/>
          </a:xfrm>
        </p:spPr>
        <p:txBody>
          <a:bodyPr tIns="0" bIns="0" anchor="b">
            <a:noAutofit/>
          </a:bodyPr>
          <a:lstStyle>
            <a:lvl1pPr>
              <a:defRPr sz="306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0" y="0"/>
            <a:ext cx="7772391" cy="7208778"/>
          </a:xfrm>
          <a:blipFill>
            <a:blip r:embed="rId2"/>
            <a:stretch>
              <a:fillRect/>
            </a:stretch>
          </a:blipFill>
        </p:spPr>
        <p:txBody>
          <a:bodyPr lIns="457200" tIns="457200" anchor="t"/>
          <a:lstStyle>
            <a:lvl1pPr marL="0" indent="0">
              <a:buNone/>
              <a:defRPr sz="2720">
                <a:solidFill>
                  <a:schemeClr val="bg1"/>
                </a:solidFill>
              </a:defRPr>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699515" y="8663635"/>
            <a:ext cx="6451092" cy="871728"/>
          </a:xfrm>
        </p:spPr>
        <p:txBody>
          <a:bodyPr lIns="91440" tIns="0" rIns="91440" bIns="0">
            <a:normAutofit/>
          </a:bodyPr>
          <a:lstStyle>
            <a:lvl1pPr marL="0" indent="0">
              <a:spcBef>
                <a:spcPts val="0"/>
              </a:spcBef>
              <a:spcAft>
                <a:spcPts val="510"/>
              </a:spcAft>
              <a:buNone/>
              <a:defRPr sz="1275">
                <a:solidFill>
                  <a:srgbClr val="FFFFFF"/>
                </a:solidFill>
              </a:defRPr>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a:t>Edit Master text styles</a:t>
            </a:r>
          </a:p>
        </p:txBody>
      </p:sp>
      <p:sp>
        <p:nvSpPr>
          <p:cNvPr id="5" name="Date Placeholder 4"/>
          <p:cNvSpPr>
            <a:spLocks noGrp="1"/>
          </p:cNvSpPr>
          <p:nvPr>
            <p:ph type="dt" sz="half" idx="10"/>
          </p:nvPr>
        </p:nvSpPr>
        <p:spPr/>
        <p:txBody>
          <a:bodyPr/>
          <a:lstStyle/>
          <a:p>
            <a:fld id="{E3F4B546-8F88-42D7-8F81-50D0467535DA}" type="datetime1">
              <a:rPr lang="en-US" smtClean="0"/>
              <a:t>8/24/2022</a:t>
            </a:fld>
            <a:endParaRPr lang="en-US" dirty="0"/>
          </a:p>
        </p:txBody>
      </p:sp>
      <p:sp>
        <p:nvSpPr>
          <p:cNvPr id="6" name="Footer Placeholder 5"/>
          <p:cNvSpPr>
            <a:spLocks noGrp="1"/>
          </p:cNvSpPr>
          <p:nvPr>
            <p:ph type="ftr" sz="quarter" idx="11"/>
          </p:nvPr>
        </p:nvSpPr>
        <p:spPr/>
        <p:txBody>
          <a:bodyPr/>
          <a:lstStyle/>
          <a:p>
            <a:r>
              <a:rPr lang="en-US" dirty="0"/>
              <a:t>Page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749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9387840"/>
            <a:ext cx="7772401" cy="670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9290329"/>
            <a:ext cx="7772401" cy="967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99516" y="420353"/>
            <a:ext cx="6412230" cy="212777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99515" y="2707077"/>
            <a:ext cx="6412231" cy="5900928"/>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9517" y="9474353"/>
            <a:ext cx="1576073" cy="535517"/>
          </a:xfrm>
          <a:prstGeom prst="rect">
            <a:avLst/>
          </a:prstGeom>
        </p:spPr>
        <p:txBody>
          <a:bodyPr vert="horz" lIns="91440" tIns="45720" rIns="91440" bIns="45720" rtlCol="0" anchor="ctr"/>
          <a:lstStyle>
            <a:lvl1pPr algn="l">
              <a:defRPr sz="765">
                <a:solidFill>
                  <a:srgbClr val="FFFFFF"/>
                </a:solidFill>
              </a:defRPr>
            </a:lvl1pPr>
          </a:lstStyle>
          <a:p>
            <a:fld id="{CAD074BA-130D-4049-86D1-94EDD68FF1A7}" type="datetime1">
              <a:rPr lang="en-US" smtClean="0"/>
              <a:t>8/24/2022</a:t>
            </a:fld>
            <a:endParaRPr lang="en-US" dirty="0"/>
          </a:p>
        </p:txBody>
      </p:sp>
      <p:sp>
        <p:nvSpPr>
          <p:cNvPr id="5" name="Footer Placeholder 4"/>
          <p:cNvSpPr>
            <a:spLocks noGrp="1"/>
          </p:cNvSpPr>
          <p:nvPr>
            <p:ph type="ftr" sz="quarter" idx="3"/>
          </p:nvPr>
        </p:nvSpPr>
        <p:spPr>
          <a:xfrm>
            <a:off x="2349943" y="9474353"/>
            <a:ext cx="3074538" cy="535517"/>
          </a:xfrm>
          <a:prstGeom prst="rect">
            <a:avLst/>
          </a:prstGeom>
        </p:spPr>
        <p:txBody>
          <a:bodyPr vert="horz" lIns="91440" tIns="45720" rIns="91440" bIns="45720" rtlCol="0" anchor="ctr"/>
          <a:lstStyle>
            <a:lvl1pPr algn="ctr">
              <a:defRPr sz="765" cap="all" baseline="0">
                <a:solidFill>
                  <a:srgbClr val="FFFFFF"/>
                </a:solidFill>
              </a:defRPr>
            </a:lvl1pPr>
          </a:lstStyle>
          <a:p>
            <a:r>
              <a:rPr lang="en-US" dirty="0"/>
              <a:t>Page </a:t>
            </a:r>
          </a:p>
        </p:txBody>
      </p:sp>
      <p:sp>
        <p:nvSpPr>
          <p:cNvPr id="6" name="Slide Number Placeholder 5"/>
          <p:cNvSpPr>
            <a:spLocks noGrp="1"/>
          </p:cNvSpPr>
          <p:nvPr>
            <p:ph type="sldNum" sz="quarter" idx="4"/>
          </p:nvPr>
        </p:nvSpPr>
        <p:spPr>
          <a:xfrm>
            <a:off x="6311543" y="9474353"/>
            <a:ext cx="836416" cy="535517"/>
          </a:xfrm>
          <a:prstGeom prst="rect">
            <a:avLst/>
          </a:prstGeom>
        </p:spPr>
        <p:txBody>
          <a:bodyPr vert="horz" lIns="91440" tIns="45720" rIns="91440" bIns="45720" rtlCol="0" anchor="ctr"/>
          <a:lstStyle>
            <a:lvl1pPr algn="r">
              <a:defRPr sz="893">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760877" y="2548839"/>
            <a:ext cx="63539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31874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hdr="0" ftr="0" dt="0"/>
  <p:txStyles>
    <p:titleStyle>
      <a:lvl1pPr algn="l" defTabSz="777240" rtl="0" eaLnBrk="1" latinLnBrk="0" hangingPunct="1">
        <a:lnSpc>
          <a:spcPct val="85000"/>
        </a:lnSpc>
        <a:spcBef>
          <a:spcPct val="0"/>
        </a:spcBef>
        <a:buNone/>
        <a:defRPr sz="4080" kern="1200" spc="-43" baseline="0">
          <a:solidFill>
            <a:schemeClr val="tx1">
              <a:lumMod val="75000"/>
              <a:lumOff val="25000"/>
            </a:schemeClr>
          </a:solidFill>
          <a:latin typeface="+mj-lt"/>
          <a:ea typeface="+mj-ea"/>
          <a:cs typeface="+mj-cs"/>
        </a:defRPr>
      </a:lvl1pPr>
    </p:titleStyle>
    <p:body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mailto:abielat@mmihg.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16" y="420354"/>
            <a:ext cx="6412230" cy="1264756"/>
          </a:xfrm>
        </p:spPr>
        <p:txBody>
          <a:bodyPr>
            <a:normAutofit/>
          </a:bodyPr>
          <a:lstStyle/>
          <a:p>
            <a:pPr algn="ctr"/>
            <a:r>
              <a:rPr lang="en-US" sz="4800" dirty="0">
                <a:latin typeface="AR JULIAN" panose="02000000000000000000" pitchFamily="2" charset="0"/>
              </a:rPr>
              <a:t>Catering Idea Guide</a:t>
            </a:r>
          </a:p>
        </p:txBody>
      </p:sp>
      <p:pic>
        <p:nvPicPr>
          <p:cNvPr id="9" name="Content Placeholder 8"/>
          <p:cNvPicPr>
            <a:picLocks noGrp="1" noChangeAspect="1"/>
          </p:cNvPicPr>
          <p:nvPr>
            <p:ph idx="1"/>
          </p:nvPr>
        </p:nvPicPr>
        <p:blipFill>
          <a:blip r:embed="rId2"/>
          <a:stretch>
            <a:fillRect/>
          </a:stretch>
        </p:blipFill>
        <p:spPr>
          <a:xfrm>
            <a:off x="597535" y="3037527"/>
            <a:ext cx="6605736" cy="4414833"/>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346818" y="8621897"/>
            <a:ext cx="1175919" cy="1253623"/>
          </a:xfrm>
          <a:prstGeom prst="rect">
            <a:avLst/>
          </a:prstGeom>
        </p:spPr>
      </p:pic>
      <p:sp>
        <p:nvSpPr>
          <p:cNvPr id="5" name="TextBox 4">
            <a:extLst>
              <a:ext uri="{FF2B5EF4-FFF2-40B4-BE49-F238E27FC236}">
                <a16:creationId xmlns:a16="http://schemas.microsoft.com/office/drawing/2014/main" id="{098DD241-F0AA-48D9-8C15-86F2E65A59E0}"/>
              </a:ext>
            </a:extLst>
          </p:cNvPr>
          <p:cNvSpPr txBox="1"/>
          <p:nvPr/>
        </p:nvSpPr>
        <p:spPr>
          <a:xfrm>
            <a:off x="4937729" y="8327723"/>
            <a:ext cx="2542674" cy="954107"/>
          </a:xfrm>
          <a:prstGeom prst="rect">
            <a:avLst/>
          </a:prstGeom>
          <a:noFill/>
        </p:spPr>
        <p:txBody>
          <a:bodyPr wrap="square" rtlCol="0">
            <a:spAutoFit/>
          </a:bodyPr>
          <a:lstStyle/>
          <a:p>
            <a:pPr algn="r"/>
            <a:endParaRPr lang="en-US" sz="1400" b="1" dirty="0"/>
          </a:p>
          <a:p>
            <a:pPr algn="r"/>
            <a:r>
              <a:rPr lang="en-US" sz="1400" b="1" dirty="0"/>
              <a:t>Becky Coates</a:t>
            </a:r>
          </a:p>
          <a:p>
            <a:pPr algn="r"/>
            <a:r>
              <a:rPr lang="en-US" sz="1400" b="1" i="1" u="sng" dirty="0">
                <a:hlinkClick r:id="rId4"/>
              </a:rPr>
              <a:t>bcoates@mmihg.com</a:t>
            </a:r>
          </a:p>
          <a:p>
            <a:pPr algn="r"/>
            <a:r>
              <a:rPr lang="en-US" sz="1400" dirty="0"/>
              <a:t>662-685-4771 </a:t>
            </a:r>
            <a:r>
              <a:rPr lang="en-US" sz="1400" dirty="0" err="1"/>
              <a:t>ext</a:t>
            </a:r>
            <a:r>
              <a:rPr lang="en-US" sz="1400" dirty="0"/>
              <a:t> 140</a:t>
            </a:r>
            <a:endParaRPr lang="en-US" sz="1400" b="1" dirty="0"/>
          </a:p>
        </p:txBody>
      </p:sp>
    </p:spTree>
    <p:extLst>
      <p:ext uri="{BB962C8B-B14F-4D97-AF65-F5344CB8AC3E}">
        <p14:creationId xmlns:p14="http://schemas.microsoft.com/office/powerpoint/2010/main" val="363778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t="24806" b="17106"/>
          <a:stretch/>
        </p:blipFill>
        <p:spPr>
          <a:xfrm>
            <a:off x="0" y="1171575"/>
            <a:ext cx="7772400" cy="3009900"/>
          </a:xfrm>
        </p:spPr>
      </p:pic>
      <p:graphicFrame>
        <p:nvGraphicFramePr>
          <p:cNvPr id="6" name="Table 5"/>
          <p:cNvGraphicFramePr>
            <a:graphicFrameLocks noGrp="1"/>
          </p:cNvGraphicFramePr>
          <p:nvPr>
            <p:extLst>
              <p:ext uri="{D42A27DB-BD31-4B8C-83A1-F6EECF244321}">
                <p14:modId xmlns:p14="http://schemas.microsoft.com/office/powerpoint/2010/main" val="515878129"/>
              </p:ext>
            </p:extLst>
          </p:nvPr>
        </p:nvGraphicFramePr>
        <p:xfrm>
          <a:off x="66200" y="6226619"/>
          <a:ext cx="7588633" cy="2743199"/>
        </p:xfrm>
        <a:graphic>
          <a:graphicData uri="http://schemas.openxmlformats.org/drawingml/2006/table">
            <a:tbl>
              <a:tblPr/>
              <a:tblGrid>
                <a:gridCol w="2384595">
                  <a:extLst>
                    <a:ext uri="{9D8B030D-6E8A-4147-A177-3AD203B41FA5}">
                      <a16:colId xmlns:a16="http://schemas.microsoft.com/office/drawing/2014/main" val="3295495303"/>
                    </a:ext>
                  </a:extLst>
                </a:gridCol>
                <a:gridCol w="55111">
                  <a:extLst>
                    <a:ext uri="{9D8B030D-6E8A-4147-A177-3AD203B41FA5}">
                      <a16:colId xmlns:a16="http://schemas.microsoft.com/office/drawing/2014/main" val="3851638208"/>
                    </a:ext>
                  </a:extLst>
                </a:gridCol>
                <a:gridCol w="2794907">
                  <a:extLst>
                    <a:ext uri="{9D8B030D-6E8A-4147-A177-3AD203B41FA5}">
                      <a16:colId xmlns:a16="http://schemas.microsoft.com/office/drawing/2014/main" val="1171005119"/>
                    </a:ext>
                  </a:extLst>
                </a:gridCol>
                <a:gridCol w="45606">
                  <a:extLst>
                    <a:ext uri="{9D8B030D-6E8A-4147-A177-3AD203B41FA5}">
                      <a16:colId xmlns:a16="http://schemas.microsoft.com/office/drawing/2014/main" val="1708034464"/>
                    </a:ext>
                  </a:extLst>
                </a:gridCol>
                <a:gridCol w="2308414">
                  <a:extLst>
                    <a:ext uri="{9D8B030D-6E8A-4147-A177-3AD203B41FA5}">
                      <a16:colId xmlns:a16="http://schemas.microsoft.com/office/drawing/2014/main" val="2460477681"/>
                    </a:ext>
                  </a:extLst>
                </a:gridCol>
              </a:tblGrid>
              <a:tr h="256518">
                <a:tc>
                  <a:txBody>
                    <a:bodyPr/>
                    <a:lstStyle/>
                    <a:p>
                      <a:pPr marR="0" indent="0" algn="ctr" rtl="0">
                        <a:spcBef>
                          <a:spcPts val="0"/>
                        </a:spcBef>
                        <a:spcAft>
                          <a:spcPts val="1400"/>
                        </a:spcAft>
                      </a:pPr>
                      <a:r>
                        <a:rPr lang="en-US" sz="1600" u="sng" kern="1400" dirty="0">
                          <a:ln>
                            <a:noFill/>
                          </a:ln>
                          <a:solidFill>
                            <a:srgbClr val="000000"/>
                          </a:solidFill>
                          <a:effectLst/>
                          <a:latin typeface="AR BERKLEY" panose="02000000000000000000" pitchFamily="2" charset="0"/>
                        </a:rPr>
                        <a:t>Vegetables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Goudy Old Style" panose="02020502050305020303" pitchFamily="18"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600" u="sng" kern="1400" dirty="0">
                          <a:ln>
                            <a:noFill/>
                          </a:ln>
                          <a:solidFill>
                            <a:srgbClr val="000000"/>
                          </a:solidFill>
                          <a:effectLst/>
                          <a:latin typeface="AR BERKLEY" panose="02000000000000000000" pitchFamily="2" charset="0"/>
                        </a:rPr>
                        <a:t>Starches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Goudy Old Style" panose="02020502050305020303" pitchFamily="18"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600" u="sng" kern="1400" dirty="0">
                          <a:ln>
                            <a:noFill/>
                          </a:ln>
                          <a:solidFill>
                            <a:srgbClr val="000000"/>
                          </a:solidFill>
                          <a:effectLst/>
                          <a:latin typeface="AR BERKLEY" panose="02000000000000000000" pitchFamily="2" charset="0"/>
                        </a:rPr>
                        <a:t>Desserts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529662085"/>
                  </a:ext>
                </a:extLst>
              </a:tr>
              <a:tr h="250730">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Southern Style Green Beans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Black Eyed Peas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Cobbler</a:t>
                      </a:r>
                      <a:r>
                        <a:rPr lang="en-US" sz="1400" kern="1400" baseline="0" dirty="0">
                          <a:ln>
                            <a:noFill/>
                          </a:ln>
                          <a:solidFill>
                            <a:srgbClr val="000000"/>
                          </a:solidFill>
                          <a:effectLst/>
                          <a:latin typeface="Calibri Light" panose="020F0302020204030204" pitchFamily="34" charset="0"/>
                        </a:rPr>
                        <a:t> – Apple or Peach</a:t>
                      </a: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25743635"/>
                  </a:ext>
                </a:extLst>
              </a:tr>
              <a:tr h="241088">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Steamed Mixed Vegetables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Roasted Garlic Mashed Potatoes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Bread Pudding</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43744642"/>
                  </a:ext>
                </a:extLst>
              </a:tr>
              <a:tr h="241088">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Glazed Carrots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Steamed White Rice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Chocolate Pie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16756785"/>
                  </a:ext>
                </a:extLst>
              </a:tr>
              <a:tr h="241088">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Steamed Broccoli</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Pasta Alfredo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Lemon Pie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9658007"/>
                  </a:ext>
                </a:extLst>
              </a:tr>
              <a:tr h="241088">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Turnip Greens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Wild Rice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Coconut</a:t>
                      </a:r>
                      <a:r>
                        <a:rPr lang="en-US" sz="1400" kern="1400" baseline="0" dirty="0">
                          <a:ln>
                            <a:noFill/>
                          </a:ln>
                          <a:solidFill>
                            <a:srgbClr val="000000"/>
                          </a:solidFill>
                          <a:effectLst/>
                          <a:latin typeface="Calibri Light" panose="020F0302020204030204" pitchFamily="34" charset="0"/>
                        </a:rPr>
                        <a:t> Cream Pie </a:t>
                      </a: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77862336"/>
                  </a:ext>
                </a:extLst>
              </a:tr>
              <a:tr h="268679">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Buttered Corn</a:t>
                      </a:r>
                      <a:r>
                        <a:rPr lang="en-US" sz="1400" kern="1400" baseline="0" dirty="0">
                          <a:ln>
                            <a:noFill/>
                          </a:ln>
                          <a:solidFill>
                            <a:srgbClr val="000000"/>
                          </a:solidFill>
                          <a:effectLst/>
                          <a:latin typeface="Calibri Light" panose="020F0302020204030204" pitchFamily="34" charset="0"/>
                        </a:rPr>
                        <a:t>   </a:t>
                      </a: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Twice Baked Potato Casserole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Carrot Cake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7011727"/>
                  </a:ext>
                </a:extLst>
              </a:tr>
              <a:tr h="250730">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Steamed Asparagus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Seasoned Rice Pilaf</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Cheesecake</a:t>
                      </a:r>
                      <a:r>
                        <a:rPr lang="en-US" sz="1400" kern="1400" baseline="0" dirty="0">
                          <a:ln>
                            <a:noFill/>
                          </a:ln>
                          <a:solidFill>
                            <a:srgbClr val="000000"/>
                          </a:solidFill>
                          <a:effectLst/>
                          <a:latin typeface="Calibri Light" panose="020F0302020204030204" pitchFamily="34" charset="0"/>
                        </a:rPr>
                        <a:t> with Fruit Topping</a:t>
                      </a: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778335"/>
                  </a:ext>
                </a:extLst>
              </a:tr>
              <a:tr h="250730">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Steamed</a:t>
                      </a:r>
                      <a:r>
                        <a:rPr lang="en-US" sz="1400" kern="1400" baseline="0" dirty="0">
                          <a:ln>
                            <a:noFill/>
                          </a:ln>
                          <a:solidFill>
                            <a:srgbClr val="000000"/>
                          </a:solidFill>
                          <a:effectLst/>
                          <a:latin typeface="Calibri Light" panose="020F0302020204030204" pitchFamily="34" charset="0"/>
                        </a:rPr>
                        <a:t> C</a:t>
                      </a:r>
                      <a:r>
                        <a:rPr lang="en-US" sz="1400" kern="1400" dirty="0">
                          <a:ln>
                            <a:noFill/>
                          </a:ln>
                          <a:solidFill>
                            <a:srgbClr val="000000"/>
                          </a:solidFill>
                          <a:effectLst/>
                          <a:latin typeface="Calibri Light" panose="020F0302020204030204" pitchFamily="34" charset="0"/>
                        </a:rPr>
                        <a:t>auliflower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Mac &amp; Cheese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baseline="0" dirty="0">
                          <a:ln>
                            <a:noFill/>
                          </a:ln>
                          <a:solidFill>
                            <a:srgbClr val="000000"/>
                          </a:solidFill>
                          <a:effectLst/>
                          <a:latin typeface="Calibri Light" panose="020F0302020204030204" pitchFamily="34" charset="0"/>
                        </a:rPr>
                        <a:t>Banana Pudding</a:t>
                      </a: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7907964"/>
                  </a:ext>
                </a:extLst>
              </a:tr>
              <a:tr h="250730">
                <a:tc>
                  <a:txBody>
                    <a:bodyPr/>
                    <a:lstStyle/>
                    <a:p>
                      <a:pPr marR="0" indent="0" algn="ctr" rtl="0">
                        <a:spcBef>
                          <a:spcPts val="0"/>
                        </a:spcBef>
                        <a:spcAft>
                          <a:spcPts val="1400"/>
                        </a:spcAft>
                      </a:pPr>
                      <a:r>
                        <a:rPr lang="en-US" sz="1400" kern="1400" baseline="0" dirty="0">
                          <a:ln>
                            <a:noFill/>
                          </a:ln>
                          <a:solidFill>
                            <a:srgbClr val="000000"/>
                          </a:solidFill>
                          <a:effectLst/>
                          <a:latin typeface="Calibri Light" panose="020F0302020204030204" pitchFamily="34" charset="0"/>
                        </a:rPr>
                        <a:t>Corn on the Cob </a:t>
                      </a: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Scalloped Potatoes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Apple Pie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7436671"/>
                  </a:ext>
                </a:extLst>
              </a:tr>
              <a:tr h="250730">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Steamed Squash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Sweet Potatoes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400" kern="1400" dirty="0">
                        <a:ln>
                          <a:noFill/>
                        </a:ln>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400" kern="1400" dirty="0">
                          <a:ln>
                            <a:noFill/>
                          </a:ln>
                          <a:solidFill>
                            <a:srgbClr val="000000"/>
                          </a:solidFill>
                          <a:effectLst/>
                          <a:latin typeface="Calibri Light" panose="020F0302020204030204" pitchFamily="34" charset="0"/>
                        </a:rPr>
                        <a:t>Chocolate Cake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652045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969673579"/>
              </p:ext>
            </p:extLst>
          </p:nvPr>
        </p:nvGraphicFramePr>
        <p:xfrm>
          <a:off x="2488373" y="4235627"/>
          <a:ext cx="2628900" cy="1844040"/>
        </p:xfrm>
        <a:graphic>
          <a:graphicData uri="http://schemas.openxmlformats.org/drawingml/2006/table">
            <a:tbl>
              <a:tblPr/>
              <a:tblGrid>
                <a:gridCol w="2628900">
                  <a:extLst>
                    <a:ext uri="{9D8B030D-6E8A-4147-A177-3AD203B41FA5}">
                      <a16:colId xmlns:a16="http://schemas.microsoft.com/office/drawing/2014/main" val="193041209"/>
                    </a:ext>
                  </a:extLst>
                </a:gridCol>
              </a:tblGrid>
              <a:tr h="0">
                <a:tc>
                  <a:txBody>
                    <a:bodyPr/>
                    <a:lstStyle/>
                    <a:p>
                      <a:pPr marR="0" indent="0" algn="ctr" rtl="0">
                        <a:spcBef>
                          <a:spcPts val="0"/>
                        </a:spcBef>
                        <a:spcAft>
                          <a:spcPts val="1400"/>
                        </a:spcAft>
                      </a:pPr>
                      <a:r>
                        <a:rPr lang="en-US" sz="1800" b="0" u="sng" kern="1400" dirty="0">
                          <a:ln>
                            <a:noFill/>
                          </a:ln>
                          <a:solidFill>
                            <a:srgbClr val="000000"/>
                          </a:solidFill>
                          <a:effectLst/>
                          <a:latin typeface="AR BERKLEY" panose="02000000000000000000" pitchFamily="2" charset="0"/>
                        </a:rPr>
                        <a:t>Choice of Salad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5976789"/>
                  </a:ext>
                </a:extLst>
              </a:tr>
              <a:tr h="0">
                <a:tc>
                  <a:txBody>
                    <a:bodyPr/>
                    <a:lstStyle/>
                    <a:p>
                      <a:pPr marR="0" indent="0" algn="ctr" rtl="0">
                        <a:spcBef>
                          <a:spcPts val="0"/>
                        </a:spcBef>
                        <a:spcAft>
                          <a:spcPts val="1400"/>
                        </a:spcAft>
                      </a:pPr>
                      <a:r>
                        <a:rPr lang="en-US" sz="1400" b="0" kern="1400" dirty="0">
                          <a:ln>
                            <a:noFill/>
                          </a:ln>
                          <a:solidFill>
                            <a:srgbClr val="000000"/>
                          </a:solidFill>
                          <a:effectLst/>
                          <a:latin typeface="+mj-lt"/>
                        </a:rPr>
                        <a:t>Garden Salad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347666"/>
                  </a:ext>
                </a:extLst>
              </a:tr>
              <a:tr h="0">
                <a:tc>
                  <a:txBody>
                    <a:bodyPr/>
                    <a:lstStyle/>
                    <a:p>
                      <a:pPr marR="0" indent="0" algn="ctr" rtl="0">
                        <a:spcBef>
                          <a:spcPts val="0"/>
                        </a:spcBef>
                        <a:spcAft>
                          <a:spcPts val="1400"/>
                        </a:spcAft>
                      </a:pPr>
                      <a:r>
                        <a:rPr lang="en-US" sz="1400" b="0" kern="1400" dirty="0">
                          <a:ln>
                            <a:noFill/>
                          </a:ln>
                          <a:solidFill>
                            <a:srgbClr val="000000"/>
                          </a:solidFill>
                          <a:effectLst/>
                          <a:latin typeface="+mj-lt"/>
                        </a:rPr>
                        <a:t>Caesar Salad</a:t>
                      </a:r>
                      <a:r>
                        <a:rPr lang="en-US" sz="1400" b="0" kern="1400" baseline="0" dirty="0">
                          <a:ln>
                            <a:noFill/>
                          </a:ln>
                          <a:solidFill>
                            <a:srgbClr val="000000"/>
                          </a:solidFill>
                          <a:effectLst/>
                          <a:latin typeface="+mj-lt"/>
                        </a:rPr>
                        <a:t> </a:t>
                      </a:r>
                      <a:endParaRPr lang="en-US" sz="1400" b="0" kern="1400" dirty="0">
                        <a:ln>
                          <a:noFill/>
                        </a:ln>
                        <a:solidFill>
                          <a:srgbClr val="000000"/>
                        </a:solidFill>
                        <a:effectLst/>
                        <a:latin typeface="+mj-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0772391"/>
                  </a:ext>
                </a:extLst>
              </a:tr>
              <a:tr h="0">
                <a:tc>
                  <a:txBody>
                    <a:bodyPr/>
                    <a:lstStyle/>
                    <a:p>
                      <a:pPr marR="0" indent="0" algn="ctr" rtl="0">
                        <a:spcBef>
                          <a:spcPts val="0"/>
                        </a:spcBef>
                        <a:spcAft>
                          <a:spcPts val="1400"/>
                        </a:spcAft>
                      </a:pPr>
                      <a:r>
                        <a:rPr lang="en-US" sz="1400" b="0" kern="1400" dirty="0">
                          <a:ln>
                            <a:noFill/>
                          </a:ln>
                          <a:solidFill>
                            <a:srgbClr val="000000"/>
                          </a:solidFill>
                          <a:effectLst/>
                          <a:latin typeface="+mj-lt"/>
                        </a:rPr>
                        <a:t>Fruit Salad w Poppy Seed</a:t>
                      </a:r>
                      <a:r>
                        <a:rPr lang="en-US" sz="1400" b="0" kern="1400" baseline="0" dirty="0">
                          <a:ln>
                            <a:noFill/>
                          </a:ln>
                          <a:solidFill>
                            <a:srgbClr val="000000"/>
                          </a:solidFill>
                          <a:effectLst/>
                          <a:latin typeface="+mj-lt"/>
                        </a:rPr>
                        <a:t> Dressing </a:t>
                      </a:r>
                      <a:endParaRPr lang="en-US" sz="1400" b="0" kern="1400" dirty="0">
                        <a:ln>
                          <a:noFill/>
                        </a:ln>
                        <a:solidFill>
                          <a:srgbClr val="000000"/>
                        </a:solidFill>
                        <a:effectLst/>
                        <a:latin typeface="+mj-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8963844"/>
                  </a:ext>
                </a:extLst>
              </a:tr>
              <a:tr h="0">
                <a:tc>
                  <a:txBody>
                    <a:bodyPr/>
                    <a:lstStyle/>
                    <a:p>
                      <a:pPr marR="0" indent="0" algn="ctr" rtl="0">
                        <a:spcBef>
                          <a:spcPts val="0"/>
                        </a:spcBef>
                        <a:spcAft>
                          <a:spcPts val="1400"/>
                        </a:spcAft>
                      </a:pPr>
                      <a:r>
                        <a:rPr lang="en-US" sz="1400" b="0" kern="1400" dirty="0">
                          <a:ln>
                            <a:noFill/>
                          </a:ln>
                          <a:solidFill>
                            <a:srgbClr val="000000"/>
                          </a:solidFill>
                          <a:effectLst/>
                          <a:latin typeface="+mj-lt"/>
                        </a:rPr>
                        <a:t>Sweet</a:t>
                      </a:r>
                      <a:r>
                        <a:rPr lang="en-US" sz="1400" b="0" kern="1400" baseline="0" dirty="0">
                          <a:ln>
                            <a:noFill/>
                          </a:ln>
                          <a:solidFill>
                            <a:srgbClr val="000000"/>
                          </a:solidFill>
                          <a:effectLst/>
                          <a:latin typeface="+mj-lt"/>
                        </a:rPr>
                        <a:t> &amp; Spicy Romaine Salad </a:t>
                      </a:r>
                      <a:endParaRPr lang="en-US" sz="1400" b="0" kern="1400" dirty="0">
                        <a:ln>
                          <a:noFill/>
                        </a:ln>
                        <a:solidFill>
                          <a:srgbClr val="000000"/>
                        </a:solidFill>
                        <a:effectLst/>
                        <a:latin typeface="+mj-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436650"/>
                  </a:ext>
                </a:extLst>
              </a:tr>
              <a:tr h="0">
                <a:tc>
                  <a:txBody>
                    <a:bodyPr/>
                    <a:lstStyle/>
                    <a:p>
                      <a:pPr marR="0" indent="0" algn="ctr" rtl="0">
                        <a:spcBef>
                          <a:spcPts val="0"/>
                        </a:spcBef>
                        <a:spcAft>
                          <a:spcPts val="1400"/>
                        </a:spcAft>
                      </a:pPr>
                      <a:r>
                        <a:rPr lang="en-US" sz="1400" b="0" kern="1400" dirty="0">
                          <a:ln>
                            <a:noFill/>
                          </a:ln>
                          <a:solidFill>
                            <a:srgbClr val="000000"/>
                          </a:solidFill>
                          <a:effectLst/>
                          <a:latin typeface="+mj-lt"/>
                        </a:rPr>
                        <a:t>Mixed Field Greens</a:t>
                      </a:r>
                      <a:r>
                        <a:rPr lang="en-US" sz="1400" b="0" kern="1400" baseline="0" dirty="0">
                          <a:ln>
                            <a:noFill/>
                          </a:ln>
                          <a:solidFill>
                            <a:srgbClr val="000000"/>
                          </a:solidFill>
                          <a:effectLst/>
                          <a:latin typeface="+mj-lt"/>
                        </a:rPr>
                        <a:t> Salad </a:t>
                      </a:r>
                      <a:endParaRPr lang="en-US" sz="1400" b="0" kern="1400" dirty="0">
                        <a:ln>
                          <a:noFill/>
                        </a:ln>
                        <a:solidFill>
                          <a:srgbClr val="000000"/>
                        </a:solidFill>
                        <a:effectLst/>
                        <a:latin typeface="+mj-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05052"/>
                  </a:ext>
                </a:extLst>
              </a:tr>
              <a:tr h="0">
                <a:tc>
                  <a:txBody>
                    <a:bodyPr/>
                    <a:lstStyle/>
                    <a:p>
                      <a:pPr marR="0" indent="0" algn="ctr" rtl="0">
                        <a:spcBef>
                          <a:spcPts val="0"/>
                        </a:spcBef>
                        <a:spcAft>
                          <a:spcPts val="1400"/>
                        </a:spcAft>
                      </a:pPr>
                      <a:r>
                        <a:rPr lang="en-US" sz="1400" b="0" kern="1400" dirty="0">
                          <a:ln>
                            <a:noFill/>
                          </a:ln>
                          <a:solidFill>
                            <a:srgbClr val="000000"/>
                          </a:solidFill>
                          <a:effectLst/>
                          <a:latin typeface="+mj-lt"/>
                        </a:rPr>
                        <a:t>Cole Slaw</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04305"/>
                  </a:ext>
                </a:extLst>
              </a:tr>
              <a:tr h="0">
                <a:tc>
                  <a:txBody>
                    <a:bodyPr/>
                    <a:lstStyle/>
                    <a:p>
                      <a:pPr marR="0" indent="0" algn="ctr" rtl="0">
                        <a:spcBef>
                          <a:spcPts val="0"/>
                        </a:spcBef>
                        <a:spcAft>
                          <a:spcPts val="1400"/>
                        </a:spcAft>
                      </a:pPr>
                      <a:r>
                        <a:rPr lang="en-US" sz="1400" b="0" kern="1400" dirty="0">
                          <a:ln>
                            <a:noFill/>
                          </a:ln>
                          <a:solidFill>
                            <a:srgbClr val="000000"/>
                          </a:solidFill>
                          <a:effectLst/>
                          <a:latin typeface="+mj-lt"/>
                        </a:rPr>
                        <a:t>Spinach Salad</a:t>
                      </a:r>
                      <a:r>
                        <a:rPr lang="en-US" sz="1400" b="0" kern="1400" baseline="0" dirty="0">
                          <a:ln>
                            <a:noFill/>
                          </a:ln>
                          <a:solidFill>
                            <a:srgbClr val="000000"/>
                          </a:solidFill>
                          <a:effectLst/>
                          <a:latin typeface="+mj-lt"/>
                        </a:rPr>
                        <a:t> with Strawberries </a:t>
                      </a:r>
                      <a:endParaRPr lang="en-US" sz="1400" b="0" kern="1400" dirty="0">
                        <a:ln>
                          <a:noFill/>
                        </a:ln>
                        <a:solidFill>
                          <a:srgbClr val="000000"/>
                        </a:solidFill>
                        <a:effectLst/>
                        <a:latin typeface="+mj-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42125"/>
                  </a:ext>
                </a:extLst>
              </a:tr>
            </a:tbl>
          </a:graphicData>
        </a:graphic>
      </p:graphicFrame>
      <p:sp>
        <p:nvSpPr>
          <p:cNvPr id="8" name="Title 1"/>
          <p:cNvSpPr>
            <a:spLocks noGrp="1"/>
          </p:cNvSpPr>
          <p:nvPr>
            <p:ph type="title"/>
          </p:nvPr>
        </p:nvSpPr>
        <p:spPr>
          <a:xfrm>
            <a:off x="233194" y="117567"/>
            <a:ext cx="7588633" cy="1104808"/>
          </a:xfrm>
        </p:spPr>
        <p:txBody>
          <a:bodyPr>
            <a:normAutofit/>
          </a:bodyPr>
          <a:lstStyle/>
          <a:p>
            <a:r>
              <a:rPr lang="en-US" sz="4800" dirty="0"/>
              <a:t>BUFFET </a:t>
            </a:r>
            <a:r>
              <a:rPr lang="en-US" sz="4800" dirty="0">
                <a:latin typeface="AR BERKLEY" panose="02000000000000000000" pitchFamily="2" charset="0"/>
              </a:rPr>
              <a:t>Side Options</a:t>
            </a:r>
          </a:p>
        </p:txBody>
      </p:sp>
      <p:sp>
        <p:nvSpPr>
          <p:cNvPr id="2" name="Slide Number Placeholder 1">
            <a:extLst>
              <a:ext uri="{FF2B5EF4-FFF2-40B4-BE49-F238E27FC236}">
                <a16:creationId xmlns:a16="http://schemas.microsoft.com/office/drawing/2014/main" id="{C3F357B6-DD09-4B0B-A1A7-5E35BEFD5E43}"/>
              </a:ext>
            </a:extLst>
          </p:cNvPr>
          <p:cNvSpPr>
            <a:spLocks noGrp="1"/>
          </p:cNvSpPr>
          <p:nvPr>
            <p:ph type="sldNum" sz="quarter" idx="12"/>
          </p:nvPr>
        </p:nvSpPr>
        <p:spPr/>
        <p:txBody>
          <a:bodyPr/>
          <a:lstStyle/>
          <a:p>
            <a:fld id="{6D22F896-40B5-4ADD-8801-0D06FADFA095}" type="slidenum">
              <a:rPr lang="en-US" smtClean="0"/>
              <a:t>10</a:t>
            </a:fld>
            <a:endParaRPr lang="en-US" dirty="0"/>
          </a:p>
        </p:txBody>
      </p:sp>
      <p:sp>
        <p:nvSpPr>
          <p:cNvPr id="9" name="Rectangle 8">
            <a:extLst>
              <a:ext uri="{FF2B5EF4-FFF2-40B4-BE49-F238E27FC236}">
                <a16:creationId xmlns:a16="http://schemas.microsoft.com/office/drawing/2014/main" id="{96651D7A-5494-47BA-94E6-0599371F7BA8}"/>
              </a:ext>
            </a:extLst>
          </p:cNvPr>
          <p:cNvSpPr/>
          <p:nvPr/>
        </p:nvSpPr>
        <p:spPr>
          <a:xfrm>
            <a:off x="1859723" y="9024322"/>
            <a:ext cx="3886200" cy="297517"/>
          </a:xfrm>
          <a:prstGeom prst="rect">
            <a:avLst/>
          </a:prstGeom>
        </p:spPr>
        <p:txBody>
          <a:bodyPr>
            <a:spAutoFit/>
          </a:bodyPr>
          <a:lstStyle/>
          <a:p>
            <a:pPr marL="182880" indent="-457200">
              <a:lnSpc>
                <a:spcPct val="140000"/>
              </a:lnSpc>
              <a:spcBef>
                <a:spcPts val="600"/>
              </a:spcBef>
              <a:spcAft>
                <a:spcPts val="0"/>
              </a:spcAft>
              <a:buNone/>
            </a:pPr>
            <a:r>
              <a:rPr lang="en-US" sz="1050" b="1" i="1" dirty="0"/>
              <a:t>Additional chef created vegetarian options available upon request</a:t>
            </a:r>
            <a:endParaRPr lang="en-US" sz="1050" dirty="0"/>
          </a:p>
        </p:txBody>
      </p:sp>
    </p:spTree>
    <p:extLst>
      <p:ext uri="{BB962C8B-B14F-4D97-AF65-F5344CB8AC3E}">
        <p14:creationId xmlns:p14="http://schemas.microsoft.com/office/powerpoint/2010/main" val="1315534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67" y="7039"/>
            <a:ext cx="7512075" cy="763554"/>
          </a:xfrm>
        </p:spPr>
        <p:txBody>
          <a:bodyPr/>
          <a:lstStyle/>
          <a:p>
            <a:r>
              <a:rPr lang="en-US" dirty="0"/>
              <a:t>PLATED &amp; SERVED </a:t>
            </a:r>
            <a:r>
              <a:rPr lang="en-US" dirty="0">
                <a:latin typeface="AR BERKLEY" panose="02000000000000000000"/>
              </a:rPr>
              <a:t>Full Service </a:t>
            </a:r>
            <a:endParaRPr lang="en-US" dirty="0">
              <a:solidFill>
                <a:srgbClr val="FF0000"/>
              </a:solidFill>
              <a:highlight>
                <a:srgbClr val="FFFF00"/>
              </a:highlight>
              <a:latin typeface="AR BERKLEY" panose="02000000000000000000" pitchFamily="2" charset="0"/>
            </a:endParaRPr>
          </a:p>
        </p:txBody>
      </p:sp>
      <p:sp>
        <p:nvSpPr>
          <p:cNvPr id="7" name="Text Box 2"/>
          <p:cNvSpPr txBox="1">
            <a:spLocks noChangeArrowheads="1" noChangeShapeType="1"/>
          </p:cNvSpPr>
          <p:nvPr/>
        </p:nvSpPr>
        <p:spPr bwMode="auto">
          <a:xfrm>
            <a:off x="2" y="770593"/>
            <a:ext cx="7772398" cy="591139"/>
          </a:xfrm>
          <a:prstGeom prst="rect">
            <a:avLst/>
          </a:prstGeom>
          <a:solidFill>
            <a:schemeClr val="accent2"/>
          </a:solidFill>
          <a:ln>
            <a:noFill/>
          </a:ln>
          <a:effec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Goudy Old Style" panose="02020502050305020303" pitchFamily="18" charset="0"/>
              </a:rPr>
              <a:t>All menus include a preset salad, a starch</a:t>
            </a:r>
            <a:r>
              <a:rPr kumimoji="0" lang="en-US" altLang="en-US" sz="1400" b="1" i="0" u="none" strike="noStrike" cap="none" normalizeH="0" dirty="0">
                <a:ln>
                  <a:noFill/>
                </a:ln>
                <a:solidFill>
                  <a:srgbClr val="FFFFFF"/>
                </a:solidFill>
                <a:effectLst/>
                <a:latin typeface="Goudy Old Style" panose="02020502050305020303" pitchFamily="18" charset="0"/>
              </a:rPr>
              <a:t> and vegetable choice, r</a:t>
            </a:r>
            <a:r>
              <a:rPr kumimoji="0" lang="en-US" altLang="en-US" sz="1400" b="1" i="0" u="none" strike="noStrike" cap="none" normalizeH="0" baseline="0" dirty="0">
                <a:ln>
                  <a:noFill/>
                </a:ln>
                <a:solidFill>
                  <a:srgbClr val="FFFFFF"/>
                </a:solidFill>
                <a:effectLst/>
                <a:latin typeface="Goudy Old Style" panose="02020502050305020303" pitchFamily="18" charset="0"/>
              </a:rPr>
              <a:t>olls,</a:t>
            </a:r>
            <a:r>
              <a:rPr kumimoji="0" lang="en-US" altLang="en-US" sz="1400" b="1" i="0" u="none" strike="noStrike" cap="none" normalizeH="0" dirty="0">
                <a:ln>
                  <a:noFill/>
                </a:ln>
                <a:solidFill>
                  <a:srgbClr val="FFFFFF"/>
                </a:solidFill>
                <a:effectLst/>
                <a:latin typeface="Goudy Old Style" panose="02020502050305020303" pitchFamily="18" charset="0"/>
              </a:rPr>
              <a:t> preset dessert </a:t>
            </a:r>
            <a:r>
              <a:rPr kumimoji="0" lang="en-US" altLang="en-US" sz="1400" b="1" i="0" u="none" strike="noStrike" cap="none" normalizeH="0" baseline="0" dirty="0">
                <a:ln>
                  <a:noFill/>
                </a:ln>
                <a:solidFill>
                  <a:srgbClr val="FFFFFF"/>
                </a:solidFill>
                <a:effectLst/>
                <a:latin typeface="Goudy Old Style" panose="02020502050305020303" pitchFamily="18" charset="0"/>
              </a:rPr>
              <a:t>and &amp; un-sweet tea.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Goudy Old Style" panose="02020502050305020303" pitchFamily="18" charset="0"/>
              </a:rPr>
              <a:t>Events requiring additional service, </a:t>
            </a:r>
            <a:r>
              <a:rPr lang="en-US" altLang="en-US" sz="1400" b="1" dirty="0">
                <a:solidFill>
                  <a:srgbClr val="FFFFFF"/>
                </a:solidFill>
                <a:latin typeface="Goudy Old Style" panose="02020502050305020303" pitchFamily="18" charset="0"/>
              </a:rPr>
              <a:t>sp</a:t>
            </a:r>
            <a:r>
              <a:rPr kumimoji="0" lang="en-US" altLang="en-US" sz="1400" b="1" i="0" u="none" strike="noStrike" cap="none" normalizeH="0" baseline="0" dirty="0">
                <a:ln>
                  <a:noFill/>
                </a:ln>
                <a:solidFill>
                  <a:srgbClr val="FFFFFF"/>
                </a:solidFill>
                <a:effectLst/>
                <a:latin typeface="Goudy Old Style" panose="02020502050305020303" pitchFamily="18" charset="0"/>
              </a:rPr>
              <a:t>ecialty linens or rental equipment will be priced accordingly. </a:t>
            </a:r>
          </a:p>
        </p:txBody>
      </p:sp>
      <p:pic>
        <p:nvPicPr>
          <p:cNvPr id="10" name="Picture 9"/>
          <p:cNvPicPr>
            <a:picLocks noChangeAspect="1"/>
          </p:cNvPicPr>
          <p:nvPr/>
        </p:nvPicPr>
        <p:blipFill rotWithShape="1">
          <a:blip r:embed="rId2"/>
          <a:srcRect t="27733" r="1086" b="19308"/>
          <a:stretch/>
        </p:blipFill>
        <p:spPr>
          <a:xfrm>
            <a:off x="0" y="7086599"/>
            <a:ext cx="7772400" cy="27742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68090774"/>
              </p:ext>
            </p:extLst>
          </p:nvPr>
        </p:nvGraphicFramePr>
        <p:xfrm>
          <a:off x="298068" y="1693559"/>
          <a:ext cx="5096892" cy="3124045"/>
        </p:xfrm>
        <a:graphic>
          <a:graphicData uri="http://schemas.openxmlformats.org/drawingml/2006/table">
            <a:tbl>
              <a:tblPr/>
              <a:tblGrid>
                <a:gridCol w="5096892">
                  <a:extLst>
                    <a:ext uri="{9D8B030D-6E8A-4147-A177-3AD203B41FA5}">
                      <a16:colId xmlns:a16="http://schemas.microsoft.com/office/drawing/2014/main" val="954585748"/>
                    </a:ext>
                  </a:extLst>
                </a:gridCol>
              </a:tblGrid>
              <a:tr h="289406">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Flank Steak </a:t>
                      </a:r>
                      <a:r>
                        <a:rPr lang="en-US" sz="1400" b="0" kern="1400" dirty="0">
                          <a:ln>
                            <a:noFill/>
                          </a:ln>
                          <a:solidFill>
                            <a:srgbClr val="000000"/>
                          </a:solidFill>
                          <a:effectLst/>
                          <a:latin typeface="+mj-lt"/>
                        </a:rPr>
                        <a:t>w Portabella Mushroom Sauce  </a:t>
                      </a:r>
                      <a:r>
                        <a:rPr lang="en-US" sz="1400" b="1" kern="1400" dirty="0">
                          <a:ln>
                            <a:noFill/>
                          </a:ln>
                          <a:solidFill>
                            <a:srgbClr val="000000"/>
                          </a:solidFill>
                          <a:effectLst/>
                          <a:latin typeface="+mj-lt"/>
                        </a:rPr>
                        <a:t>$18| $22</a:t>
                      </a:r>
                      <a:endParaRPr lang="en-US" sz="1050" b="1" kern="1400" dirty="0">
                        <a:ln>
                          <a:noFill/>
                        </a:ln>
                        <a:solidFill>
                          <a:srgbClr val="000000"/>
                        </a:solidFill>
                        <a:effectLst/>
                        <a:latin typeface="+mj-lt"/>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894976132"/>
                  </a:ext>
                </a:extLst>
              </a:tr>
              <a:tr h="289406">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Beef Tenderloin  </a:t>
                      </a:r>
                      <a:r>
                        <a:rPr lang="en-US" sz="1400" b="0" kern="1400" dirty="0">
                          <a:ln>
                            <a:noFill/>
                          </a:ln>
                          <a:solidFill>
                            <a:srgbClr val="000000"/>
                          </a:solidFill>
                          <a:effectLst/>
                          <a:latin typeface="+mj-lt"/>
                          <a:ea typeface="+mn-ea"/>
                          <a:cs typeface="+mn-cs"/>
                        </a:rPr>
                        <a:t>w Balsamic Glaze  </a:t>
                      </a:r>
                      <a:r>
                        <a:rPr lang="en-US" sz="1400" b="1" kern="1400" dirty="0">
                          <a:ln>
                            <a:noFill/>
                          </a:ln>
                          <a:solidFill>
                            <a:srgbClr val="000000"/>
                          </a:solidFill>
                          <a:effectLst/>
                          <a:latin typeface="+mj-lt"/>
                          <a:ea typeface="+mn-ea"/>
                          <a:cs typeface="+mn-cs"/>
                        </a:rPr>
                        <a:t>MKT PRICE</a:t>
                      </a:r>
                      <a:endParaRPr lang="en-US" sz="1050" b="1" kern="1400" dirty="0">
                        <a:ln>
                          <a:noFill/>
                        </a:ln>
                        <a:solidFill>
                          <a:srgbClr val="000000"/>
                        </a:solidFill>
                        <a:effectLst/>
                        <a:latin typeface="+mj-lt"/>
                        <a:ea typeface="+mn-ea"/>
                        <a:cs typeface="+mn-cs"/>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66026669"/>
                  </a:ext>
                </a:extLst>
              </a:tr>
              <a:tr h="289406">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Roasted Pork Tenderloin </a:t>
                      </a:r>
                      <a:r>
                        <a:rPr lang="en-US" sz="1400" b="0" kern="1400" dirty="0">
                          <a:ln>
                            <a:noFill/>
                          </a:ln>
                          <a:solidFill>
                            <a:srgbClr val="000000"/>
                          </a:solidFill>
                          <a:effectLst/>
                          <a:latin typeface="+mj-lt"/>
                        </a:rPr>
                        <a:t>w Orange Cranberry Salsa  </a:t>
                      </a:r>
                      <a:r>
                        <a:rPr lang="en-US" sz="1400" b="1" kern="1400" dirty="0">
                          <a:ln>
                            <a:noFill/>
                          </a:ln>
                          <a:solidFill>
                            <a:srgbClr val="000000"/>
                          </a:solidFill>
                          <a:effectLst/>
                          <a:latin typeface="+mj-lt"/>
                        </a:rPr>
                        <a:t>$18| $22</a:t>
                      </a:r>
                      <a:endParaRPr lang="en-US" sz="1050" b="1" kern="1400" dirty="0">
                        <a:ln>
                          <a:noFill/>
                        </a:ln>
                        <a:solidFill>
                          <a:srgbClr val="000000"/>
                        </a:solidFill>
                        <a:effectLst/>
                        <a:latin typeface="+mj-lt"/>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699032456"/>
                  </a:ext>
                </a:extLst>
              </a:tr>
              <a:tr h="289406">
                <a:tc>
                  <a:txBody>
                    <a:bodyPr/>
                    <a:lstStyle/>
                    <a:p>
                      <a:pPr marR="0" indent="0" algn="l" rtl="0">
                        <a:spcBef>
                          <a:spcPts val="0"/>
                        </a:spcBef>
                        <a:spcAft>
                          <a:spcPts val="1400"/>
                        </a:spcAft>
                      </a:pPr>
                      <a:r>
                        <a:rPr lang="es-ES" sz="1400" b="1" kern="1400" dirty="0">
                          <a:ln>
                            <a:noFill/>
                          </a:ln>
                          <a:solidFill>
                            <a:srgbClr val="000000"/>
                          </a:solidFill>
                          <a:effectLst/>
                          <a:latin typeface="AR JULIAN" panose="02000000000000000000" pitchFamily="2" charset="0"/>
                        </a:rPr>
                        <a:t>Parmesan Crusted Tilapia </a:t>
                      </a:r>
                      <a:r>
                        <a:rPr lang="es-ES" sz="1400" b="0" kern="1400" dirty="0">
                          <a:ln>
                            <a:noFill/>
                          </a:ln>
                          <a:solidFill>
                            <a:srgbClr val="000000"/>
                          </a:solidFill>
                          <a:effectLst/>
                          <a:latin typeface="+mj-lt"/>
                        </a:rPr>
                        <a:t>w Lemon Beurre Blanc</a:t>
                      </a:r>
                      <a:r>
                        <a:rPr lang="es-ES" sz="1400" b="0" kern="1400" baseline="0" dirty="0">
                          <a:ln>
                            <a:noFill/>
                          </a:ln>
                          <a:solidFill>
                            <a:srgbClr val="000000"/>
                          </a:solidFill>
                          <a:effectLst/>
                          <a:latin typeface="+mj-lt"/>
                        </a:rPr>
                        <a:t>  </a:t>
                      </a:r>
                      <a:r>
                        <a:rPr lang="es-ES" sz="1400" b="1" kern="1400" baseline="0" dirty="0">
                          <a:ln>
                            <a:noFill/>
                          </a:ln>
                          <a:solidFill>
                            <a:srgbClr val="000000"/>
                          </a:solidFill>
                          <a:effectLst/>
                          <a:latin typeface="+mj-lt"/>
                        </a:rPr>
                        <a:t>$16 | $20</a:t>
                      </a:r>
                      <a:endParaRPr lang="es-ES" sz="1050" b="1" kern="1400" dirty="0">
                        <a:ln>
                          <a:noFill/>
                        </a:ln>
                        <a:solidFill>
                          <a:srgbClr val="000000"/>
                        </a:solidFill>
                        <a:effectLst/>
                        <a:latin typeface="AR JULIAN" panose="02000000000000000000" pitchFamily="2"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663286802"/>
                  </a:ext>
                </a:extLst>
              </a:tr>
              <a:tr h="236911">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Pecan Chicken </a:t>
                      </a:r>
                      <a:r>
                        <a:rPr lang="en-US" sz="1400" b="0" kern="1400" dirty="0">
                          <a:ln>
                            <a:noFill/>
                          </a:ln>
                          <a:solidFill>
                            <a:srgbClr val="000000"/>
                          </a:solidFill>
                          <a:effectLst/>
                          <a:latin typeface="+mj-lt"/>
                        </a:rPr>
                        <a:t>w Sour Cream Dijon Sauce  </a:t>
                      </a:r>
                      <a:r>
                        <a:rPr lang="en-US" sz="1400" b="1" kern="1400" dirty="0">
                          <a:ln>
                            <a:noFill/>
                          </a:ln>
                          <a:solidFill>
                            <a:srgbClr val="000000"/>
                          </a:solidFill>
                          <a:effectLst/>
                          <a:latin typeface="+mj-lt"/>
                        </a:rPr>
                        <a:t>$16 | $20</a:t>
                      </a:r>
                      <a:endParaRPr lang="en-US" sz="1050" b="1" kern="1400" dirty="0">
                        <a:ln>
                          <a:noFill/>
                        </a:ln>
                        <a:solidFill>
                          <a:srgbClr val="000000"/>
                        </a:solidFill>
                        <a:effectLst/>
                        <a:latin typeface="+mj-lt"/>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4137592027"/>
                  </a:ext>
                </a:extLst>
              </a:tr>
              <a:tr h="282480">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Zesty Chicken </a:t>
                      </a:r>
                      <a:r>
                        <a:rPr lang="en-US" sz="1400" b="0" kern="1400" dirty="0">
                          <a:ln>
                            <a:noFill/>
                          </a:ln>
                          <a:solidFill>
                            <a:srgbClr val="000000"/>
                          </a:solidFill>
                          <a:effectLst/>
                          <a:latin typeface="+mj-lt"/>
                        </a:rPr>
                        <a:t>w Corn &amp; Black Bean Salsa  </a:t>
                      </a:r>
                      <a:r>
                        <a:rPr lang="en-US" sz="1400" b="1" kern="1400" dirty="0">
                          <a:ln>
                            <a:noFill/>
                          </a:ln>
                          <a:solidFill>
                            <a:srgbClr val="000000"/>
                          </a:solidFill>
                          <a:effectLst/>
                          <a:latin typeface="+mj-lt"/>
                        </a:rPr>
                        <a:t>$16 | $20</a:t>
                      </a:r>
                      <a:endParaRPr lang="en-US" sz="1050" b="1" kern="1400" dirty="0">
                        <a:ln>
                          <a:noFill/>
                        </a:ln>
                        <a:solidFill>
                          <a:srgbClr val="000000"/>
                        </a:solidFill>
                        <a:effectLst/>
                        <a:latin typeface="+mj-lt"/>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653068844"/>
                  </a:ext>
                </a:extLst>
              </a:tr>
              <a:tr h="289406">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Blackened or Pecan Crusted Cod  </a:t>
                      </a:r>
                      <a:r>
                        <a:rPr lang="en-US" sz="1400" b="1" kern="1400" dirty="0">
                          <a:ln>
                            <a:noFill/>
                          </a:ln>
                          <a:solidFill>
                            <a:srgbClr val="000000"/>
                          </a:solidFill>
                          <a:effectLst/>
                          <a:latin typeface="+mj-lt"/>
                        </a:rPr>
                        <a:t>$16 | $20</a:t>
                      </a:r>
                      <a:endParaRPr lang="en-US" sz="1050" b="1" kern="1400" dirty="0">
                        <a:ln>
                          <a:noFill/>
                        </a:ln>
                        <a:solidFill>
                          <a:srgbClr val="000000"/>
                        </a:solidFill>
                        <a:effectLst/>
                        <a:latin typeface="+mj-lt"/>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2855973035"/>
                  </a:ext>
                </a:extLst>
              </a:tr>
              <a:tr h="289406">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Broiled Salmon </a:t>
                      </a:r>
                      <a:r>
                        <a:rPr lang="en-US" sz="1400" b="0" kern="1400" dirty="0">
                          <a:ln>
                            <a:noFill/>
                          </a:ln>
                          <a:solidFill>
                            <a:srgbClr val="000000"/>
                          </a:solidFill>
                          <a:effectLst/>
                          <a:latin typeface="Calibri Light" panose="020F0302020204030204" pitchFamily="34" charset="0"/>
                        </a:rPr>
                        <a:t>w Pineapple Chutney  </a:t>
                      </a:r>
                      <a:r>
                        <a:rPr lang="en-US" sz="1400" b="1" kern="1400" dirty="0">
                          <a:ln>
                            <a:noFill/>
                          </a:ln>
                          <a:solidFill>
                            <a:srgbClr val="000000"/>
                          </a:solidFill>
                          <a:effectLst/>
                          <a:latin typeface="Calibri Light" panose="020F0302020204030204" pitchFamily="34" charset="0"/>
                        </a:rPr>
                        <a:t>MKT PRICE</a:t>
                      </a:r>
                      <a:endParaRPr lang="en-US" sz="1050" b="1" kern="1400" dirty="0">
                        <a:ln>
                          <a:noFill/>
                        </a:ln>
                        <a:solidFill>
                          <a:srgbClr val="000000"/>
                        </a:solidFill>
                        <a:effectLst/>
                        <a:latin typeface="Calibri Light" panose="020F0302020204030204" pitchFamily="34" charset="0"/>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306706990"/>
                  </a:ext>
                </a:extLst>
              </a:tr>
              <a:tr h="289406">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Sautéed Shrimp </a:t>
                      </a:r>
                      <a:r>
                        <a:rPr lang="en-US" sz="1400" b="0" kern="1400" dirty="0">
                          <a:ln>
                            <a:noFill/>
                          </a:ln>
                          <a:solidFill>
                            <a:srgbClr val="000000"/>
                          </a:solidFill>
                          <a:effectLst/>
                          <a:latin typeface="+mj-lt"/>
                        </a:rPr>
                        <a:t>in a Lemon Garlic Butter Sauce  </a:t>
                      </a:r>
                      <a:r>
                        <a:rPr lang="en-US" sz="1400" b="1" kern="1400" dirty="0">
                          <a:ln>
                            <a:noFill/>
                          </a:ln>
                          <a:solidFill>
                            <a:srgbClr val="000000"/>
                          </a:solidFill>
                          <a:effectLst/>
                          <a:latin typeface="+mj-lt"/>
                        </a:rPr>
                        <a:t>MKT PRICE</a:t>
                      </a:r>
                      <a:endParaRPr lang="en-US" sz="1050" b="1" kern="1400" dirty="0">
                        <a:ln>
                          <a:noFill/>
                        </a:ln>
                        <a:solidFill>
                          <a:srgbClr val="000000"/>
                        </a:solidFill>
                        <a:effectLst/>
                        <a:latin typeface="+mj-lt"/>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882148599"/>
                  </a:ext>
                </a:extLst>
              </a:tr>
              <a:tr h="289406">
                <a:tc>
                  <a:txBody>
                    <a:bodyPr/>
                    <a:lstStyle/>
                    <a:p>
                      <a:pPr marR="0" indent="0" algn="l" rtl="0">
                        <a:spcBef>
                          <a:spcPts val="0"/>
                        </a:spcBef>
                        <a:spcAft>
                          <a:spcPts val="1400"/>
                        </a:spcAft>
                      </a:pPr>
                      <a:r>
                        <a:rPr lang="en-US" sz="1400" b="1" kern="1400" dirty="0">
                          <a:ln>
                            <a:noFill/>
                          </a:ln>
                          <a:solidFill>
                            <a:srgbClr val="000000"/>
                          </a:solidFill>
                          <a:effectLst/>
                          <a:latin typeface="AR JULIAN" panose="02000000000000000000" pitchFamily="2" charset="0"/>
                        </a:rPr>
                        <a:t>Portobella Steak </a:t>
                      </a:r>
                      <a:r>
                        <a:rPr lang="en-US" sz="1400" b="0" kern="1400" dirty="0">
                          <a:ln>
                            <a:noFill/>
                          </a:ln>
                          <a:solidFill>
                            <a:srgbClr val="000000"/>
                          </a:solidFill>
                          <a:effectLst/>
                          <a:latin typeface="+mj-lt"/>
                        </a:rPr>
                        <a:t>w</a:t>
                      </a:r>
                      <a:r>
                        <a:rPr lang="en-US" sz="1400" b="0" kern="1400" dirty="0">
                          <a:ln>
                            <a:noFill/>
                          </a:ln>
                          <a:solidFill>
                            <a:srgbClr val="000000"/>
                          </a:solidFill>
                          <a:effectLst/>
                          <a:latin typeface="+mj-lt"/>
                          <a:ea typeface="+mn-ea"/>
                          <a:cs typeface="+mn-cs"/>
                        </a:rPr>
                        <a:t>ith a Balsamic Glaze  </a:t>
                      </a:r>
                      <a:r>
                        <a:rPr lang="en-US" sz="1400" b="1" kern="1400" dirty="0">
                          <a:ln>
                            <a:noFill/>
                          </a:ln>
                          <a:solidFill>
                            <a:srgbClr val="000000"/>
                          </a:solidFill>
                          <a:effectLst/>
                          <a:latin typeface="+mj-lt"/>
                          <a:ea typeface="+mn-ea"/>
                          <a:cs typeface="+mn-cs"/>
                        </a:rPr>
                        <a:t>$16 | $20</a:t>
                      </a:r>
                      <a:endParaRPr lang="en-US" sz="1050" b="1" kern="1400" dirty="0">
                        <a:ln>
                          <a:noFill/>
                        </a:ln>
                        <a:solidFill>
                          <a:srgbClr val="000000"/>
                        </a:solidFill>
                        <a:effectLst/>
                        <a:latin typeface="+mj-lt"/>
                        <a:ea typeface="+mn-ea"/>
                        <a:cs typeface="+mn-cs"/>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1904369324"/>
                  </a:ext>
                </a:extLst>
              </a:tr>
              <a:tr h="289406">
                <a:tc>
                  <a:txBody>
                    <a:bodyPr/>
                    <a:lstStyle/>
                    <a:p>
                      <a:pPr marL="0" marR="0" lvl="0" indent="0" algn="l" defTabSz="777240" rtl="0" eaLnBrk="1" fontAlgn="auto" latinLnBrk="0" hangingPunct="1">
                        <a:lnSpc>
                          <a:spcPct val="100000"/>
                        </a:lnSpc>
                        <a:spcBef>
                          <a:spcPts val="0"/>
                        </a:spcBef>
                        <a:spcAft>
                          <a:spcPts val="1400"/>
                        </a:spcAft>
                        <a:buClrTx/>
                        <a:buSzTx/>
                        <a:buFontTx/>
                        <a:buNone/>
                        <a:tabLst/>
                        <a:defRPr/>
                      </a:pPr>
                      <a:r>
                        <a:rPr lang="en-US" sz="1400" b="1" kern="1400" dirty="0">
                          <a:ln>
                            <a:noFill/>
                          </a:ln>
                          <a:solidFill>
                            <a:srgbClr val="000000"/>
                          </a:solidFill>
                          <a:effectLst/>
                          <a:latin typeface="AR JULIAN" panose="02000000000000000000" pitchFamily="2" charset="0"/>
                        </a:rPr>
                        <a:t>Veggie Trio </a:t>
                      </a:r>
                      <a:r>
                        <a:rPr lang="en-US" sz="1400" b="0" kern="1400" dirty="0">
                          <a:ln>
                            <a:noFill/>
                          </a:ln>
                          <a:solidFill>
                            <a:srgbClr val="000000"/>
                          </a:solidFill>
                          <a:effectLst/>
                          <a:latin typeface="+mj-lt"/>
                          <a:ea typeface="+mn-ea"/>
                          <a:cs typeface="+mn-cs"/>
                        </a:rPr>
                        <a:t> </a:t>
                      </a:r>
                      <a:r>
                        <a:rPr lang="en-US" sz="1400" b="1" kern="1400" dirty="0">
                          <a:ln>
                            <a:noFill/>
                          </a:ln>
                          <a:solidFill>
                            <a:srgbClr val="000000"/>
                          </a:solidFill>
                          <a:effectLst/>
                          <a:latin typeface="+mj-lt"/>
                          <a:ea typeface="+mn-ea"/>
                          <a:cs typeface="+mn-cs"/>
                        </a:rPr>
                        <a:t>$14 | $18</a:t>
                      </a:r>
                      <a:endParaRPr lang="en-US" sz="1050" b="1" kern="1400" dirty="0">
                        <a:ln>
                          <a:noFill/>
                        </a:ln>
                        <a:solidFill>
                          <a:srgbClr val="000000"/>
                        </a:solidFill>
                        <a:effectLst/>
                        <a:latin typeface="+mj-lt"/>
                      </a:endParaRPr>
                    </a:p>
                  </a:txBody>
                  <a:tcPr marL="9525" marR="9525" marT="9525" marB="0" anchor="b">
                    <a:lnL>
                      <a:noFill/>
                    </a:lnL>
                    <a:lnR>
                      <a:noFill/>
                    </a:lnR>
                    <a:lnT>
                      <a:noFill/>
                    </a:lnT>
                    <a:lnB>
                      <a:noFill/>
                    </a:lnB>
                    <a:solidFill>
                      <a:schemeClr val="bg1"/>
                    </a:solidFill>
                  </a:tcPr>
                </a:tc>
                <a:extLst>
                  <a:ext uri="{0D108BD9-81ED-4DB2-BD59-A6C34878D82A}">
                    <a16:rowId xmlns:a16="http://schemas.microsoft.com/office/drawing/2014/main" val="66661120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05720829"/>
              </p:ext>
            </p:extLst>
          </p:nvPr>
        </p:nvGraphicFramePr>
        <p:xfrm>
          <a:off x="91883" y="4879382"/>
          <a:ext cx="7588633" cy="2207217"/>
        </p:xfrm>
        <a:graphic>
          <a:graphicData uri="http://schemas.openxmlformats.org/drawingml/2006/table">
            <a:tbl>
              <a:tblPr/>
              <a:tblGrid>
                <a:gridCol w="2384595">
                  <a:extLst>
                    <a:ext uri="{9D8B030D-6E8A-4147-A177-3AD203B41FA5}">
                      <a16:colId xmlns:a16="http://schemas.microsoft.com/office/drawing/2014/main" val="3295495303"/>
                    </a:ext>
                  </a:extLst>
                </a:gridCol>
                <a:gridCol w="55111">
                  <a:extLst>
                    <a:ext uri="{9D8B030D-6E8A-4147-A177-3AD203B41FA5}">
                      <a16:colId xmlns:a16="http://schemas.microsoft.com/office/drawing/2014/main" val="3851638208"/>
                    </a:ext>
                  </a:extLst>
                </a:gridCol>
                <a:gridCol w="2794907">
                  <a:extLst>
                    <a:ext uri="{9D8B030D-6E8A-4147-A177-3AD203B41FA5}">
                      <a16:colId xmlns:a16="http://schemas.microsoft.com/office/drawing/2014/main" val="1171005119"/>
                    </a:ext>
                  </a:extLst>
                </a:gridCol>
                <a:gridCol w="45606">
                  <a:extLst>
                    <a:ext uri="{9D8B030D-6E8A-4147-A177-3AD203B41FA5}">
                      <a16:colId xmlns:a16="http://schemas.microsoft.com/office/drawing/2014/main" val="1708034464"/>
                    </a:ext>
                  </a:extLst>
                </a:gridCol>
                <a:gridCol w="2308414">
                  <a:extLst>
                    <a:ext uri="{9D8B030D-6E8A-4147-A177-3AD203B41FA5}">
                      <a16:colId xmlns:a16="http://schemas.microsoft.com/office/drawing/2014/main" val="2460477681"/>
                    </a:ext>
                  </a:extLst>
                </a:gridCol>
              </a:tblGrid>
              <a:tr h="301667">
                <a:tc>
                  <a:txBody>
                    <a:bodyPr/>
                    <a:lstStyle/>
                    <a:p>
                      <a:pPr marR="0" indent="0" algn="ctr" rtl="0">
                        <a:spcBef>
                          <a:spcPts val="0"/>
                        </a:spcBef>
                        <a:spcAft>
                          <a:spcPts val="1400"/>
                        </a:spcAft>
                      </a:pPr>
                      <a:r>
                        <a:rPr lang="en-US" sz="2000" u="sng" kern="1400" dirty="0">
                          <a:ln>
                            <a:noFill/>
                          </a:ln>
                          <a:solidFill>
                            <a:srgbClr val="000000"/>
                          </a:solidFill>
                          <a:effectLst/>
                          <a:latin typeface="AR BERKLEY" panose="02000000000000000000" pitchFamily="2" charset="0"/>
                        </a:rPr>
                        <a:t>Vegetables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600" kern="1400" dirty="0">
                        <a:ln>
                          <a:noFill/>
                        </a:ln>
                        <a:solidFill>
                          <a:srgbClr val="000000"/>
                        </a:solidFill>
                        <a:effectLst/>
                        <a:latin typeface="Goudy Old Style" panose="02020502050305020303" pitchFamily="18"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2000" u="sng" kern="1400" dirty="0">
                          <a:ln>
                            <a:noFill/>
                          </a:ln>
                          <a:solidFill>
                            <a:srgbClr val="000000"/>
                          </a:solidFill>
                          <a:effectLst/>
                          <a:latin typeface="AR BERKLEY" panose="02000000000000000000" pitchFamily="2" charset="0"/>
                        </a:rPr>
                        <a:t>Starches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600" kern="1400" dirty="0">
                          <a:ln>
                            <a:noFill/>
                          </a:ln>
                          <a:solidFill>
                            <a:srgbClr val="000000"/>
                          </a:solidFill>
                          <a:effectLst/>
                          <a:latin typeface="Goudy Old Style" panose="02020502050305020303" pitchFamily="18"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2000" u="sng" kern="1400" dirty="0">
                          <a:ln>
                            <a:noFill/>
                          </a:ln>
                          <a:solidFill>
                            <a:srgbClr val="000000"/>
                          </a:solidFill>
                          <a:effectLst/>
                          <a:latin typeface="AR BERKLEY" panose="02000000000000000000" pitchFamily="2" charset="0"/>
                        </a:rPr>
                        <a:t>Desserts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529662085"/>
                  </a:ext>
                </a:extLst>
              </a:tr>
              <a:tr h="273628">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Sautéed Whole Green Beans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Roasted Red Potatoes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Cobbler</a:t>
                      </a:r>
                      <a:r>
                        <a:rPr lang="en-US" sz="1200" kern="1400" baseline="0" dirty="0">
                          <a:ln>
                            <a:noFill/>
                          </a:ln>
                          <a:solidFill>
                            <a:srgbClr val="000000"/>
                          </a:solidFill>
                          <a:effectLst/>
                          <a:latin typeface="Calibri" panose="020F0502020204030204" pitchFamily="34" charset="0"/>
                        </a:rPr>
                        <a:t> – Apple or Peach</a:t>
                      </a: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25743635"/>
                  </a:ext>
                </a:extLst>
              </a:tr>
              <a:tr h="263105">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Steamed Mixed Vegetables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Roasted Garlic Mashed Potatoes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Bread Pudding</a:t>
                      </a:r>
                      <a:r>
                        <a:rPr lang="en-US" sz="1200" kern="1400" baseline="0" dirty="0">
                          <a:ln>
                            <a:noFill/>
                          </a:ln>
                          <a:solidFill>
                            <a:srgbClr val="000000"/>
                          </a:solidFill>
                          <a:effectLst/>
                          <a:latin typeface="Calibri" panose="020F0502020204030204" pitchFamily="34" charset="0"/>
                        </a:rPr>
                        <a:t>     Banana Pudding</a:t>
                      </a: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43744642"/>
                  </a:ext>
                </a:extLst>
              </a:tr>
              <a:tr h="263105">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Glazed Baby Carrots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Steamed White Rice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Chocolate Pie      Chocolate Cake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16756785"/>
                  </a:ext>
                </a:extLst>
              </a:tr>
              <a:tr h="263105">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Broccoli w Hollandaise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Roasted Sweet Potatoes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Red Velvet Cake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9658007"/>
                  </a:ext>
                </a:extLst>
              </a:tr>
              <a:tr h="263105">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Sugar Snap Peas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Wild Rice     Rice Pilaf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Coconut</a:t>
                      </a:r>
                      <a:r>
                        <a:rPr lang="en-US" sz="1200" kern="1400" baseline="0" dirty="0">
                          <a:ln>
                            <a:noFill/>
                          </a:ln>
                          <a:solidFill>
                            <a:srgbClr val="000000"/>
                          </a:solidFill>
                          <a:effectLst/>
                          <a:latin typeface="Calibri" panose="020F0502020204030204" pitchFamily="34" charset="0"/>
                        </a:rPr>
                        <a:t> Cream Pie </a:t>
                      </a: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77862336"/>
                  </a:ext>
                </a:extLst>
              </a:tr>
              <a:tr h="293216">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Braised Cabbage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Twice Baked Potato Casserole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Carrot Cake         Apple Pie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77011727"/>
                  </a:ext>
                </a:extLst>
              </a:tr>
              <a:tr h="273628">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Steamed Asparagus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Lemon Couscous     Basil Orzo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R="0" indent="0" algn="ctr" rtl="0">
                        <a:spcBef>
                          <a:spcPts val="0"/>
                        </a:spcBef>
                        <a:spcAft>
                          <a:spcPts val="1400"/>
                        </a:spcAft>
                      </a:pPr>
                      <a:r>
                        <a:rPr lang="en-US" sz="1200" kern="1400" dirty="0">
                          <a:ln>
                            <a:noFill/>
                          </a:ln>
                          <a:solidFill>
                            <a:srgbClr val="000000"/>
                          </a:solidFill>
                          <a:effectLst/>
                          <a:latin typeface="Calibri" panose="020F0502020204030204" pitchFamily="34" charset="0"/>
                        </a:rPr>
                        <a:t>Cheesecake</a:t>
                      </a:r>
                      <a:r>
                        <a:rPr lang="en-US" sz="1200" kern="1400" baseline="0" dirty="0">
                          <a:ln>
                            <a:noFill/>
                          </a:ln>
                          <a:solidFill>
                            <a:srgbClr val="000000"/>
                          </a:solidFill>
                          <a:effectLst/>
                          <a:latin typeface="Calibri" panose="020F0502020204030204" pitchFamily="34" charset="0"/>
                        </a:rPr>
                        <a:t> with Fruit Topping</a:t>
                      </a:r>
                      <a:endParaRPr lang="en-US" sz="1200" kern="1400" dirty="0">
                        <a:ln>
                          <a:noFill/>
                        </a:ln>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77833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95192954"/>
              </p:ext>
            </p:extLst>
          </p:nvPr>
        </p:nvGraphicFramePr>
        <p:xfrm>
          <a:off x="5181243" y="1934399"/>
          <a:ext cx="2628900" cy="2182778"/>
        </p:xfrm>
        <a:graphic>
          <a:graphicData uri="http://schemas.openxmlformats.org/drawingml/2006/table">
            <a:tbl>
              <a:tblPr/>
              <a:tblGrid>
                <a:gridCol w="2628900">
                  <a:extLst>
                    <a:ext uri="{9D8B030D-6E8A-4147-A177-3AD203B41FA5}">
                      <a16:colId xmlns:a16="http://schemas.microsoft.com/office/drawing/2014/main" val="193041209"/>
                    </a:ext>
                  </a:extLst>
                </a:gridCol>
              </a:tblGrid>
              <a:tr h="308302">
                <a:tc>
                  <a:txBody>
                    <a:bodyPr/>
                    <a:lstStyle/>
                    <a:p>
                      <a:pPr marR="0" indent="0" algn="ctr" rtl="0">
                        <a:spcBef>
                          <a:spcPts val="0"/>
                        </a:spcBef>
                        <a:spcAft>
                          <a:spcPts val="1400"/>
                        </a:spcAft>
                      </a:pPr>
                      <a:r>
                        <a:rPr lang="en-US" sz="1600" b="1" u="sng" kern="1400" dirty="0">
                          <a:ln>
                            <a:noFill/>
                          </a:ln>
                          <a:solidFill>
                            <a:srgbClr val="000000"/>
                          </a:solidFill>
                          <a:effectLst/>
                          <a:latin typeface="AR BERKLEY" panose="02000000000000000000" pitchFamily="2" charset="0"/>
                        </a:rPr>
                        <a:t>Choice of Salad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5976789"/>
                  </a:ext>
                </a:extLst>
              </a:tr>
              <a:tr h="320634">
                <a:tc>
                  <a:txBody>
                    <a:bodyPr/>
                    <a:lstStyle/>
                    <a:p>
                      <a:pPr marR="0" indent="0" algn="ctr" rtl="0">
                        <a:spcBef>
                          <a:spcPts val="0"/>
                        </a:spcBef>
                        <a:spcAft>
                          <a:spcPts val="1400"/>
                        </a:spcAft>
                      </a:pPr>
                      <a:r>
                        <a:rPr lang="en-US" sz="1200" kern="1400" dirty="0">
                          <a:ln>
                            <a:noFill/>
                          </a:ln>
                          <a:solidFill>
                            <a:srgbClr val="000000"/>
                          </a:solidFill>
                          <a:effectLst/>
                          <a:latin typeface="+mn-lt"/>
                        </a:rPr>
                        <a:t>Garden Salad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347666"/>
                  </a:ext>
                </a:extLst>
              </a:tr>
              <a:tr h="308302">
                <a:tc>
                  <a:txBody>
                    <a:bodyPr/>
                    <a:lstStyle/>
                    <a:p>
                      <a:pPr marR="0" indent="0" algn="ctr" rtl="0">
                        <a:spcBef>
                          <a:spcPts val="0"/>
                        </a:spcBef>
                        <a:spcAft>
                          <a:spcPts val="1400"/>
                        </a:spcAft>
                      </a:pPr>
                      <a:r>
                        <a:rPr lang="en-US" sz="1200" kern="1400" dirty="0">
                          <a:ln>
                            <a:noFill/>
                          </a:ln>
                          <a:solidFill>
                            <a:srgbClr val="000000"/>
                          </a:solidFill>
                          <a:effectLst/>
                          <a:latin typeface="+mn-lt"/>
                        </a:rPr>
                        <a:t>Caesar Salad</a:t>
                      </a:r>
                      <a:r>
                        <a:rPr lang="en-US" sz="1200" kern="1400" baseline="0" dirty="0">
                          <a:ln>
                            <a:noFill/>
                          </a:ln>
                          <a:solidFill>
                            <a:srgbClr val="000000"/>
                          </a:solidFill>
                          <a:effectLst/>
                          <a:latin typeface="+mn-lt"/>
                        </a:rPr>
                        <a:t> </a:t>
                      </a:r>
                      <a:endParaRPr lang="en-US" sz="1200" kern="1400" dirty="0">
                        <a:ln>
                          <a:noFill/>
                        </a:ln>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0772391"/>
                  </a:ext>
                </a:extLst>
              </a:tr>
              <a:tr h="308302">
                <a:tc>
                  <a:txBody>
                    <a:bodyPr/>
                    <a:lstStyle/>
                    <a:p>
                      <a:pPr marR="0" indent="0" algn="ctr" rtl="0">
                        <a:spcBef>
                          <a:spcPts val="0"/>
                        </a:spcBef>
                        <a:spcAft>
                          <a:spcPts val="1400"/>
                        </a:spcAft>
                      </a:pPr>
                      <a:r>
                        <a:rPr lang="en-US" sz="1200" kern="1400" dirty="0">
                          <a:ln>
                            <a:noFill/>
                          </a:ln>
                          <a:solidFill>
                            <a:srgbClr val="000000"/>
                          </a:solidFill>
                          <a:effectLst/>
                          <a:latin typeface="+mn-lt"/>
                        </a:rPr>
                        <a:t>Fruit Salad w Poppy Seed</a:t>
                      </a:r>
                      <a:r>
                        <a:rPr lang="en-US" sz="1200" kern="1400" baseline="0" dirty="0">
                          <a:ln>
                            <a:noFill/>
                          </a:ln>
                          <a:solidFill>
                            <a:srgbClr val="000000"/>
                          </a:solidFill>
                          <a:effectLst/>
                          <a:latin typeface="+mn-lt"/>
                        </a:rPr>
                        <a:t> Dressing </a:t>
                      </a:r>
                      <a:endParaRPr lang="en-US" sz="1200" kern="1400" dirty="0">
                        <a:ln>
                          <a:noFill/>
                        </a:ln>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8963844"/>
                  </a:ext>
                </a:extLst>
              </a:tr>
              <a:tr h="308302">
                <a:tc>
                  <a:txBody>
                    <a:bodyPr/>
                    <a:lstStyle/>
                    <a:p>
                      <a:pPr marR="0" indent="0" algn="ctr" rtl="0">
                        <a:spcBef>
                          <a:spcPts val="0"/>
                        </a:spcBef>
                        <a:spcAft>
                          <a:spcPts val="1400"/>
                        </a:spcAft>
                      </a:pPr>
                      <a:r>
                        <a:rPr lang="en-US" sz="1200" kern="1400" dirty="0">
                          <a:ln>
                            <a:noFill/>
                          </a:ln>
                          <a:solidFill>
                            <a:srgbClr val="000000"/>
                          </a:solidFill>
                          <a:effectLst/>
                          <a:latin typeface="+mn-lt"/>
                        </a:rPr>
                        <a:t>Sweet</a:t>
                      </a:r>
                      <a:r>
                        <a:rPr lang="en-US" sz="1200" kern="1400" baseline="0" dirty="0">
                          <a:ln>
                            <a:noFill/>
                          </a:ln>
                          <a:solidFill>
                            <a:srgbClr val="000000"/>
                          </a:solidFill>
                          <a:effectLst/>
                          <a:latin typeface="+mn-lt"/>
                        </a:rPr>
                        <a:t> &amp; Spicy Romaine Salad </a:t>
                      </a:r>
                      <a:endParaRPr lang="en-US" sz="1200" kern="1400" dirty="0">
                        <a:ln>
                          <a:noFill/>
                        </a:ln>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436650"/>
                  </a:ext>
                </a:extLst>
              </a:tr>
              <a:tr h="308302">
                <a:tc>
                  <a:txBody>
                    <a:bodyPr/>
                    <a:lstStyle/>
                    <a:p>
                      <a:pPr marR="0" indent="0" algn="ctr" rtl="0">
                        <a:spcBef>
                          <a:spcPts val="0"/>
                        </a:spcBef>
                        <a:spcAft>
                          <a:spcPts val="1400"/>
                        </a:spcAft>
                      </a:pPr>
                      <a:r>
                        <a:rPr lang="en-US" sz="1200" kern="1400" dirty="0">
                          <a:ln>
                            <a:noFill/>
                          </a:ln>
                          <a:solidFill>
                            <a:srgbClr val="000000"/>
                          </a:solidFill>
                          <a:effectLst/>
                          <a:latin typeface="+mn-lt"/>
                        </a:rPr>
                        <a:t>Mixed Field Greens</a:t>
                      </a:r>
                      <a:r>
                        <a:rPr lang="en-US" sz="1200" kern="1400" baseline="0" dirty="0">
                          <a:ln>
                            <a:noFill/>
                          </a:ln>
                          <a:solidFill>
                            <a:srgbClr val="000000"/>
                          </a:solidFill>
                          <a:effectLst/>
                          <a:latin typeface="+mn-lt"/>
                        </a:rPr>
                        <a:t> Salad </a:t>
                      </a:r>
                      <a:endParaRPr lang="en-US" sz="1200" kern="1400" dirty="0">
                        <a:ln>
                          <a:noFill/>
                        </a:ln>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05052"/>
                  </a:ext>
                </a:extLst>
              </a:tr>
              <a:tr h="320634">
                <a:tc>
                  <a:txBody>
                    <a:bodyPr/>
                    <a:lstStyle/>
                    <a:p>
                      <a:pPr marR="0" indent="0" algn="ctr" rtl="0">
                        <a:spcBef>
                          <a:spcPts val="0"/>
                        </a:spcBef>
                        <a:spcAft>
                          <a:spcPts val="1400"/>
                        </a:spcAft>
                      </a:pPr>
                      <a:r>
                        <a:rPr lang="en-US" sz="1200" kern="1400" dirty="0">
                          <a:ln>
                            <a:noFill/>
                          </a:ln>
                          <a:solidFill>
                            <a:srgbClr val="000000"/>
                          </a:solidFill>
                          <a:effectLst/>
                          <a:latin typeface="+mn-lt"/>
                        </a:rPr>
                        <a:t>Spinach Salad</a:t>
                      </a:r>
                      <a:r>
                        <a:rPr lang="en-US" sz="1200" kern="1400" baseline="0" dirty="0">
                          <a:ln>
                            <a:noFill/>
                          </a:ln>
                          <a:solidFill>
                            <a:srgbClr val="000000"/>
                          </a:solidFill>
                          <a:effectLst/>
                          <a:latin typeface="+mn-lt"/>
                        </a:rPr>
                        <a:t> with Strawberries </a:t>
                      </a:r>
                      <a:endParaRPr lang="en-US" sz="1200" kern="1400" dirty="0">
                        <a:ln>
                          <a:noFill/>
                        </a:ln>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42125"/>
                  </a:ext>
                </a:extLst>
              </a:tr>
            </a:tbl>
          </a:graphicData>
        </a:graphic>
      </p:graphicFrame>
      <p:sp>
        <p:nvSpPr>
          <p:cNvPr id="4" name="Slide Number Placeholder 3">
            <a:extLst>
              <a:ext uri="{FF2B5EF4-FFF2-40B4-BE49-F238E27FC236}">
                <a16:creationId xmlns:a16="http://schemas.microsoft.com/office/drawing/2014/main" id="{1A0DE7CF-939C-49E3-A493-3078040508E1}"/>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20076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72" y="250535"/>
            <a:ext cx="6412230" cy="1201618"/>
          </a:xfrm>
        </p:spPr>
        <p:txBody>
          <a:bodyPr>
            <a:normAutofit/>
          </a:bodyPr>
          <a:lstStyle/>
          <a:p>
            <a:r>
              <a:rPr lang="en-US" dirty="0"/>
              <a:t>RECEPTION MENU </a:t>
            </a:r>
            <a:r>
              <a:rPr lang="en-US" dirty="0">
                <a:latin typeface="AR BERKLEY" panose="02000000000000000000" pitchFamily="2" charset="0"/>
              </a:rPr>
              <a:t>Ideas</a:t>
            </a:r>
            <a:br>
              <a:rPr lang="en-US" dirty="0"/>
            </a:br>
            <a:r>
              <a:rPr lang="en-US" sz="4000" dirty="0">
                <a:latin typeface="AR JULIAN" panose="02000000000000000000" pitchFamily="2" charset="0"/>
              </a:rPr>
              <a:t>Appetizers &amp; Hors d’ oeuvres</a:t>
            </a:r>
            <a:endParaRPr lang="en-US" dirty="0">
              <a:latin typeface="AR JULIAN" panose="02000000000000000000" pitchFamily="2" charset="0"/>
            </a:endParaRPr>
          </a:p>
        </p:txBody>
      </p:sp>
      <p:sp>
        <p:nvSpPr>
          <p:cNvPr id="5" name="Text Placeholder 4"/>
          <p:cNvSpPr>
            <a:spLocks noGrp="1"/>
          </p:cNvSpPr>
          <p:nvPr>
            <p:ph type="body" sz="quarter" idx="3"/>
          </p:nvPr>
        </p:nvSpPr>
        <p:spPr>
          <a:xfrm>
            <a:off x="547112" y="1361381"/>
            <a:ext cx="3416812" cy="1316507"/>
          </a:xfrm>
          <a:solidFill>
            <a:schemeClr val="bg1"/>
          </a:solidFill>
        </p:spPr>
        <p:txBody>
          <a:bodyPr>
            <a:noAutofit/>
          </a:bodyPr>
          <a:lstStyle/>
          <a:p>
            <a:r>
              <a:rPr lang="en-US" sz="4000" dirty="0">
                <a:latin typeface="AR BERKLEY" panose="02000000000000000000" pitchFamily="2" charset="0"/>
              </a:rPr>
              <a:t>C</a:t>
            </a:r>
            <a:r>
              <a:rPr lang="en-US" sz="4000" cap="none" dirty="0">
                <a:latin typeface="AR BERKLEY" panose="02000000000000000000" pitchFamily="2" charset="0"/>
              </a:rPr>
              <a:t>old </a:t>
            </a:r>
          </a:p>
          <a:p>
            <a:r>
              <a:rPr lang="en-US" sz="4000" cap="none" dirty="0">
                <a:latin typeface="AR BERKLEY" panose="02000000000000000000" pitchFamily="2" charset="0"/>
              </a:rPr>
              <a:t>Selections</a:t>
            </a:r>
            <a:endParaRPr lang="en-US" sz="4000" dirty="0">
              <a:latin typeface="AR BERKLEY" panose="02000000000000000000" pitchFamily="2" charset="0"/>
            </a:endParaRPr>
          </a:p>
        </p:txBody>
      </p:sp>
      <p:pic>
        <p:nvPicPr>
          <p:cNvPr id="15" name="Content Placeholder 13"/>
          <p:cNvPicPr>
            <a:picLocks noChangeAspect="1"/>
          </p:cNvPicPr>
          <p:nvPr/>
        </p:nvPicPr>
        <p:blipFill>
          <a:blip r:embed="rId2"/>
          <a:stretch>
            <a:fillRect/>
          </a:stretch>
        </p:blipFill>
        <p:spPr>
          <a:xfrm>
            <a:off x="409264" y="2665268"/>
            <a:ext cx="3419914" cy="2564936"/>
          </a:xfrm>
          <a:prstGeom prst="rect">
            <a:avLst/>
          </a:prstGeom>
        </p:spPr>
      </p:pic>
      <p:sp>
        <p:nvSpPr>
          <p:cNvPr id="22" name="Content Placeholder 21"/>
          <p:cNvSpPr>
            <a:spLocks noGrp="1"/>
          </p:cNvSpPr>
          <p:nvPr>
            <p:ph sz="quarter" idx="4"/>
          </p:nvPr>
        </p:nvSpPr>
        <p:spPr>
          <a:xfrm>
            <a:off x="481622" y="5230204"/>
            <a:ext cx="3286779" cy="4244149"/>
          </a:xfrm>
        </p:spPr>
        <p:txBody>
          <a:bodyPr>
            <a:normAutofit/>
          </a:bodyPr>
          <a:lstStyle/>
          <a:p>
            <a:pPr>
              <a:lnSpc>
                <a:spcPct val="110000"/>
              </a:lnSpc>
              <a:spcBef>
                <a:spcPts val="0"/>
              </a:spcBef>
              <a:spcAft>
                <a:spcPts val="0"/>
              </a:spcAft>
            </a:pPr>
            <a:r>
              <a:rPr lang="en-US" sz="1800" b="1" dirty="0">
                <a:latin typeface="AR BERKLEY" panose="02000000000000000000" pitchFamily="2" charset="0"/>
              </a:rPr>
              <a:t>Platters - serves 25</a:t>
            </a:r>
          </a:p>
          <a:p>
            <a:pPr>
              <a:lnSpc>
                <a:spcPct val="100000"/>
              </a:lnSpc>
              <a:spcBef>
                <a:spcPts val="0"/>
              </a:spcBef>
              <a:spcAft>
                <a:spcPts val="0"/>
              </a:spcAft>
            </a:pPr>
            <a:r>
              <a:rPr lang="en-US" sz="1400" b="1" dirty="0">
                <a:latin typeface="+mj-lt"/>
              </a:rPr>
              <a:t>Garden Vegetable Tray $40| $45 </a:t>
            </a:r>
            <a:r>
              <a:rPr lang="en-US" sz="1400" dirty="0">
                <a:latin typeface="+mj-lt"/>
              </a:rPr>
              <a:t>w/Buttermilk Ranch Dressing, fresh broccoli, cherry tomatoes, baby carrots and celery</a:t>
            </a:r>
          </a:p>
          <a:p>
            <a:pPr>
              <a:lnSpc>
                <a:spcPct val="100000"/>
              </a:lnSpc>
              <a:spcBef>
                <a:spcPts val="0"/>
              </a:spcBef>
              <a:spcAft>
                <a:spcPts val="0"/>
              </a:spcAft>
            </a:pPr>
            <a:r>
              <a:rPr lang="en-US" sz="1400" b="1" dirty="0">
                <a:latin typeface="+mj-lt"/>
              </a:rPr>
              <a:t>Fresh Fruit Tray $45| $50 </a:t>
            </a:r>
          </a:p>
          <a:p>
            <a:pPr>
              <a:lnSpc>
                <a:spcPct val="100000"/>
              </a:lnSpc>
              <a:spcBef>
                <a:spcPts val="0"/>
              </a:spcBef>
              <a:spcAft>
                <a:spcPts val="0"/>
              </a:spcAft>
            </a:pPr>
            <a:r>
              <a:rPr lang="en-US" sz="1400" dirty="0">
                <a:latin typeface="+mj-lt"/>
              </a:rPr>
              <a:t>grapes, strawberries and more seasonal fruit with yogurt dip </a:t>
            </a:r>
            <a:endParaRPr lang="en-US" sz="1400" b="1" dirty="0">
              <a:latin typeface="+mj-lt"/>
            </a:endParaRPr>
          </a:p>
          <a:p>
            <a:pPr>
              <a:lnSpc>
                <a:spcPct val="100000"/>
              </a:lnSpc>
              <a:spcBef>
                <a:spcPts val="0"/>
              </a:spcBef>
              <a:spcAft>
                <a:spcPts val="0"/>
              </a:spcAft>
            </a:pPr>
            <a:r>
              <a:rPr lang="en-US" sz="1400" b="1" dirty="0">
                <a:latin typeface="+mj-lt"/>
              </a:rPr>
              <a:t>Fruit and Cheese Tray $65| $70  </a:t>
            </a:r>
          </a:p>
          <a:p>
            <a:pPr>
              <a:lnSpc>
                <a:spcPct val="100000"/>
              </a:lnSpc>
              <a:spcBef>
                <a:spcPts val="0"/>
              </a:spcBef>
              <a:spcAft>
                <a:spcPts val="0"/>
              </a:spcAft>
            </a:pPr>
            <a:r>
              <a:rPr lang="en-US" sz="1400" dirty="0">
                <a:latin typeface="+mj-lt"/>
              </a:rPr>
              <a:t>Seasonal fruit with pepper jack, Swiss, and cheddar cheeses</a:t>
            </a:r>
          </a:p>
          <a:p>
            <a:pPr>
              <a:lnSpc>
                <a:spcPct val="100000"/>
              </a:lnSpc>
              <a:spcBef>
                <a:spcPts val="0"/>
              </a:spcBef>
              <a:spcAft>
                <a:spcPts val="0"/>
              </a:spcAft>
            </a:pPr>
            <a:r>
              <a:rPr lang="en-US" sz="1400" b="1" dirty="0">
                <a:latin typeface="+mj-lt"/>
              </a:rPr>
              <a:t>Strawberries and Cream $55| $60 </a:t>
            </a:r>
          </a:p>
          <a:p>
            <a:pPr>
              <a:lnSpc>
                <a:spcPct val="100000"/>
              </a:lnSpc>
              <a:spcBef>
                <a:spcPts val="0"/>
              </a:spcBef>
              <a:spcAft>
                <a:spcPts val="0"/>
              </a:spcAft>
            </a:pPr>
            <a:r>
              <a:rPr lang="en-US" sz="1400" dirty="0">
                <a:latin typeface="+mj-lt"/>
              </a:rPr>
              <a:t>Fresh berries and Devonshire Cream </a:t>
            </a:r>
            <a:endParaRPr lang="en-US" sz="1400" b="1" dirty="0">
              <a:latin typeface="+mj-lt"/>
            </a:endParaRPr>
          </a:p>
          <a:p>
            <a:pPr>
              <a:lnSpc>
                <a:spcPct val="100000"/>
              </a:lnSpc>
              <a:spcBef>
                <a:spcPts val="0"/>
              </a:spcBef>
              <a:spcAft>
                <a:spcPts val="0"/>
              </a:spcAft>
            </a:pPr>
            <a:r>
              <a:rPr lang="en-US" sz="1400" b="1" dirty="0">
                <a:latin typeface="+mj-lt"/>
              </a:rPr>
              <a:t>Gourmet Cheese Tray $68 | $75  </a:t>
            </a:r>
          </a:p>
          <a:p>
            <a:pPr>
              <a:lnSpc>
                <a:spcPct val="100000"/>
              </a:lnSpc>
              <a:spcBef>
                <a:spcPts val="0"/>
              </a:spcBef>
              <a:spcAft>
                <a:spcPts val="0"/>
              </a:spcAft>
            </a:pPr>
            <a:r>
              <a:rPr lang="en-US" sz="1400" dirty="0">
                <a:latin typeface="+mj-lt"/>
              </a:rPr>
              <a:t>Gouda, Boursin, Cheddar and Fontina with gourmet crackers</a:t>
            </a:r>
          </a:p>
          <a:p>
            <a:pPr>
              <a:lnSpc>
                <a:spcPct val="100000"/>
              </a:lnSpc>
              <a:spcBef>
                <a:spcPts val="0"/>
              </a:spcBef>
              <a:spcAft>
                <a:spcPts val="0"/>
              </a:spcAft>
            </a:pPr>
            <a:r>
              <a:rPr lang="en-US" sz="1400" b="1" dirty="0">
                <a:latin typeface="+mj-lt"/>
              </a:rPr>
              <a:t>Antipasti Tray $68| $75  </a:t>
            </a:r>
          </a:p>
          <a:p>
            <a:pPr>
              <a:lnSpc>
                <a:spcPct val="100000"/>
              </a:lnSpc>
              <a:spcBef>
                <a:spcPts val="0"/>
              </a:spcBef>
              <a:spcAft>
                <a:spcPts val="0"/>
              </a:spcAft>
            </a:pPr>
            <a:r>
              <a:rPr lang="en-US" sz="1400" dirty="0">
                <a:latin typeface="+mj-lt"/>
              </a:rPr>
              <a:t>olives, marinated vegetables and  cheeses served with gourmet crackers. </a:t>
            </a:r>
          </a:p>
          <a:p>
            <a:pPr>
              <a:lnSpc>
                <a:spcPct val="110000"/>
              </a:lnSpc>
              <a:spcBef>
                <a:spcPts val="0"/>
              </a:spcBef>
              <a:spcAft>
                <a:spcPts val="600"/>
              </a:spcAft>
            </a:pPr>
            <a:endParaRPr lang="en-US" sz="1400" dirty="0">
              <a:latin typeface="+mj-lt"/>
            </a:endParaRPr>
          </a:p>
          <a:p>
            <a:pPr>
              <a:lnSpc>
                <a:spcPct val="110000"/>
              </a:lnSpc>
              <a:spcBef>
                <a:spcPts val="0"/>
              </a:spcBef>
              <a:spcAft>
                <a:spcPts val="0"/>
              </a:spcAft>
            </a:pPr>
            <a:endParaRPr lang="en-US" dirty="0"/>
          </a:p>
        </p:txBody>
      </p:sp>
      <p:sp>
        <p:nvSpPr>
          <p:cNvPr id="23" name="Content Placeholder 21"/>
          <p:cNvSpPr>
            <a:spLocks noGrp="1"/>
          </p:cNvSpPr>
          <p:nvPr>
            <p:ph sz="quarter" idx="4"/>
          </p:nvPr>
        </p:nvSpPr>
        <p:spPr>
          <a:xfrm>
            <a:off x="4157015" y="1452153"/>
            <a:ext cx="3204702" cy="4244149"/>
          </a:xfrm>
          <a:solidFill>
            <a:schemeClr val="bg1"/>
          </a:solidFill>
        </p:spPr>
        <p:txBody>
          <a:bodyPr>
            <a:normAutofit lnSpcReduction="10000"/>
          </a:bodyPr>
          <a:lstStyle/>
          <a:p>
            <a:pPr>
              <a:lnSpc>
                <a:spcPct val="100000"/>
              </a:lnSpc>
              <a:spcBef>
                <a:spcPts val="0"/>
              </a:spcBef>
              <a:spcAft>
                <a:spcPts val="0"/>
              </a:spcAft>
            </a:pPr>
            <a:r>
              <a:rPr lang="en-US" sz="1800" b="1" dirty="0">
                <a:latin typeface="AR BERKLEY" panose="02000000000000000000" pitchFamily="2" charset="0"/>
              </a:rPr>
              <a:t>Sandwiches &amp; Toast Points </a:t>
            </a:r>
          </a:p>
          <a:p>
            <a:pPr>
              <a:lnSpc>
                <a:spcPct val="100000"/>
              </a:lnSpc>
              <a:spcBef>
                <a:spcPts val="0"/>
              </a:spcBef>
              <a:spcAft>
                <a:spcPts val="0"/>
              </a:spcAft>
            </a:pPr>
            <a:r>
              <a:rPr lang="en-US" sz="1800" b="1" dirty="0">
                <a:latin typeface="AR BERKLEY" panose="02000000000000000000" pitchFamily="2" charset="0"/>
              </a:rPr>
              <a:t>serves 25</a:t>
            </a:r>
          </a:p>
          <a:p>
            <a:pPr>
              <a:spcBef>
                <a:spcPts val="400"/>
              </a:spcBef>
              <a:spcAft>
                <a:spcPts val="0"/>
              </a:spcAft>
            </a:pPr>
            <a:r>
              <a:rPr lang="en-US" sz="1600" b="1" dirty="0">
                <a:latin typeface="+mj-lt"/>
              </a:rPr>
              <a:t>Smoked Salmon Canapes $55| $60 </a:t>
            </a:r>
            <a:r>
              <a:rPr lang="en-US" sz="1600" dirty="0">
                <a:latin typeface="+mj-lt"/>
              </a:rPr>
              <a:t>with a dill spread on rye toast points</a:t>
            </a:r>
          </a:p>
          <a:p>
            <a:pPr>
              <a:spcBef>
                <a:spcPts val="400"/>
              </a:spcBef>
              <a:spcAft>
                <a:spcPts val="0"/>
              </a:spcAft>
            </a:pPr>
            <a:r>
              <a:rPr lang="en-US" sz="1600" b="1" dirty="0">
                <a:latin typeface="+mj-lt"/>
              </a:rPr>
              <a:t>Club Sandwich Triangles  $55| $60</a:t>
            </a:r>
          </a:p>
          <a:p>
            <a:pPr>
              <a:spcBef>
                <a:spcPts val="400"/>
              </a:spcBef>
              <a:spcAft>
                <a:spcPts val="0"/>
              </a:spcAft>
            </a:pPr>
            <a:r>
              <a:rPr lang="en-US" sz="1600" b="1" dirty="0">
                <a:latin typeface="+mj-lt"/>
              </a:rPr>
              <a:t>Mini Croissant Sandwiches $40 | $45</a:t>
            </a:r>
          </a:p>
          <a:p>
            <a:pPr>
              <a:spcBef>
                <a:spcPts val="400"/>
              </a:spcBef>
              <a:spcAft>
                <a:spcPts val="0"/>
              </a:spcAft>
            </a:pPr>
            <a:r>
              <a:rPr lang="en-US" sz="1600" b="1" dirty="0">
                <a:latin typeface="+mj-lt"/>
              </a:rPr>
              <a:t>Open Faced Sandwiches $40 |$45 </a:t>
            </a:r>
            <a:r>
              <a:rPr lang="en-US" sz="1600" dirty="0">
                <a:latin typeface="+mj-lt"/>
              </a:rPr>
              <a:t>Cucumber or Tomato with garlic aioli</a:t>
            </a:r>
          </a:p>
          <a:p>
            <a:pPr>
              <a:spcBef>
                <a:spcPts val="400"/>
              </a:spcBef>
              <a:spcAft>
                <a:spcPts val="0"/>
              </a:spcAft>
            </a:pPr>
            <a:r>
              <a:rPr lang="en-US" sz="1600" b="1" dirty="0">
                <a:latin typeface="+mj-lt"/>
              </a:rPr>
              <a:t>Sliders $40 | $45  </a:t>
            </a:r>
            <a:r>
              <a:rPr lang="en-US" sz="1600" dirty="0">
                <a:latin typeface="+mj-lt"/>
              </a:rPr>
              <a:t>Roast Beef, Turkey &amp; Pork Tenderloin with a choice of sauces and a relish tray</a:t>
            </a:r>
          </a:p>
          <a:p>
            <a:pPr>
              <a:spcBef>
                <a:spcPts val="400"/>
              </a:spcBef>
              <a:spcAft>
                <a:spcPts val="0"/>
              </a:spcAft>
            </a:pPr>
            <a:r>
              <a:rPr lang="en-US" sz="1600" b="1" dirty="0">
                <a:latin typeface="+mj-lt"/>
              </a:rPr>
              <a:t>Mini Muffulettas $68| $75</a:t>
            </a:r>
          </a:p>
          <a:p>
            <a:pPr>
              <a:spcBef>
                <a:spcPts val="400"/>
              </a:spcBef>
              <a:spcAft>
                <a:spcPts val="0"/>
              </a:spcAft>
            </a:pPr>
            <a:r>
              <a:rPr lang="en-US" sz="1600" b="1" dirty="0">
                <a:latin typeface="+mj-lt"/>
              </a:rPr>
              <a:t>Chicken Salad Pastry Cups $45| $50</a:t>
            </a:r>
          </a:p>
          <a:p>
            <a:pPr>
              <a:spcBef>
                <a:spcPts val="400"/>
              </a:spcBef>
              <a:spcAft>
                <a:spcPts val="0"/>
              </a:spcAft>
            </a:pPr>
            <a:r>
              <a:rPr lang="en-US" sz="1600" b="1" dirty="0">
                <a:latin typeface="+mj-lt"/>
              </a:rPr>
              <a:t>Tomato &amp; Bacon Bites $40 | $45 </a:t>
            </a:r>
            <a:r>
              <a:rPr lang="en-US" sz="1600" dirty="0">
                <a:latin typeface="+mj-lt"/>
              </a:rPr>
              <a:t>Wheat toast point w bacon/onion spread &amp; tomato slice </a:t>
            </a:r>
          </a:p>
          <a:p>
            <a:pPr>
              <a:spcBef>
                <a:spcPts val="400"/>
              </a:spcBef>
              <a:spcAft>
                <a:spcPts val="0"/>
              </a:spcAft>
            </a:pPr>
            <a:r>
              <a:rPr lang="en-US" sz="1600" b="1" dirty="0"/>
              <a:t>Celery Sticks Stuffed </a:t>
            </a:r>
          </a:p>
          <a:p>
            <a:pPr>
              <a:spcBef>
                <a:spcPts val="400"/>
              </a:spcBef>
              <a:spcAft>
                <a:spcPts val="0"/>
              </a:spcAft>
            </a:pPr>
            <a:r>
              <a:rPr lang="en-US" sz="1600" b="1" dirty="0"/>
              <a:t>with Pimento Cheese  $30 | 35</a:t>
            </a:r>
          </a:p>
          <a:p>
            <a:pPr>
              <a:spcBef>
                <a:spcPts val="400"/>
              </a:spcBef>
              <a:spcAft>
                <a:spcPts val="0"/>
              </a:spcAft>
            </a:pPr>
            <a:endParaRPr lang="en-US" sz="1600" dirty="0">
              <a:latin typeface="+mj-lt"/>
            </a:endParaRPr>
          </a:p>
          <a:p>
            <a:pPr>
              <a:lnSpc>
                <a:spcPct val="100000"/>
              </a:lnSpc>
              <a:spcBef>
                <a:spcPts val="300"/>
              </a:spcBef>
              <a:spcAft>
                <a:spcPts val="0"/>
              </a:spcAft>
            </a:pPr>
            <a:endParaRPr lang="en-US" sz="1400" b="1" dirty="0">
              <a:latin typeface="+mj-lt"/>
            </a:endParaRPr>
          </a:p>
          <a:p>
            <a:pPr>
              <a:lnSpc>
                <a:spcPct val="110000"/>
              </a:lnSpc>
              <a:spcBef>
                <a:spcPts val="0"/>
              </a:spcBef>
              <a:spcAft>
                <a:spcPts val="0"/>
              </a:spcAft>
            </a:pPr>
            <a:endParaRPr lang="en-US" dirty="0"/>
          </a:p>
        </p:txBody>
      </p:sp>
      <p:sp>
        <p:nvSpPr>
          <p:cNvPr id="7" name="Content Placeholder 21"/>
          <p:cNvSpPr>
            <a:spLocks noGrp="1"/>
          </p:cNvSpPr>
          <p:nvPr>
            <p:ph sz="quarter" idx="4"/>
          </p:nvPr>
        </p:nvSpPr>
        <p:spPr>
          <a:xfrm>
            <a:off x="4000547" y="6007768"/>
            <a:ext cx="3542431" cy="3491547"/>
          </a:xfrm>
          <a:noFill/>
        </p:spPr>
        <p:txBody>
          <a:bodyPr>
            <a:normAutofit/>
          </a:bodyPr>
          <a:lstStyle/>
          <a:p>
            <a:pPr>
              <a:lnSpc>
                <a:spcPct val="110000"/>
              </a:lnSpc>
              <a:spcBef>
                <a:spcPts val="0"/>
              </a:spcBef>
              <a:spcAft>
                <a:spcPts val="0"/>
              </a:spcAft>
            </a:pPr>
            <a:r>
              <a:rPr lang="en-US" sz="1800" b="1" dirty="0">
                <a:latin typeface="AR BERKLEY" panose="02000000000000000000" pitchFamily="2" charset="0"/>
              </a:rPr>
              <a:t>Dips &amp; Spreads – Serves 25</a:t>
            </a:r>
          </a:p>
          <a:p>
            <a:pPr>
              <a:lnSpc>
                <a:spcPct val="100000"/>
              </a:lnSpc>
              <a:spcBef>
                <a:spcPts val="0"/>
              </a:spcBef>
              <a:spcAft>
                <a:spcPts val="0"/>
              </a:spcAft>
            </a:pPr>
            <a:r>
              <a:rPr lang="en-US" sz="1600" b="1" dirty="0">
                <a:latin typeface="+mj-lt"/>
              </a:rPr>
              <a:t>Hummus &amp; Pita Chips $45 | $50</a:t>
            </a:r>
          </a:p>
          <a:p>
            <a:pPr>
              <a:lnSpc>
                <a:spcPct val="100000"/>
              </a:lnSpc>
              <a:spcBef>
                <a:spcPts val="0"/>
              </a:spcBef>
              <a:spcAft>
                <a:spcPts val="0"/>
              </a:spcAft>
            </a:pPr>
            <a:r>
              <a:rPr lang="en-US" sz="1600" b="1" dirty="0">
                <a:latin typeface="+mj-lt"/>
              </a:rPr>
              <a:t>Classic French Onion Dip w Chips $39| $35 </a:t>
            </a:r>
          </a:p>
          <a:p>
            <a:pPr>
              <a:lnSpc>
                <a:spcPct val="100000"/>
              </a:lnSpc>
              <a:spcBef>
                <a:spcPts val="0"/>
              </a:spcBef>
              <a:spcAft>
                <a:spcPts val="0"/>
              </a:spcAft>
            </a:pPr>
            <a:r>
              <a:rPr lang="en-US" sz="1600" b="1" dirty="0">
                <a:latin typeface="+mj-lt"/>
              </a:rPr>
              <a:t>Seven Layer Mexican dip w Chips $40 |$45 </a:t>
            </a:r>
          </a:p>
          <a:p>
            <a:pPr>
              <a:lnSpc>
                <a:spcPct val="100000"/>
              </a:lnSpc>
              <a:spcBef>
                <a:spcPts val="0"/>
              </a:spcBef>
              <a:spcAft>
                <a:spcPts val="0"/>
              </a:spcAft>
            </a:pPr>
            <a:r>
              <a:rPr lang="en-US" sz="1600" b="1" dirty="0">
                <a:latin typeface="+mj-lt"/>
              </a:rPr>
              <a:t>Chips and Salsa $25| $30</a:t>
            </a:r>
          </a:p>
          <a:p>
            <a:pPr>
              <a:lnSpc>
                <a:spcPct val="100000"/>
              </a:lnSpc>
              <a:spcBef>
                <a:spcPts val="0"/>
              </a:spcBef>
              <a:spcAft>
                <a:spcPts val="0"/>
              </a:spcAft>
            </a:pPr>
            <a:r>
              <a:rPr lang="en-US" sz="1600" b="1" dirty="0">
                <a:latin typeface="+mj-lt"/>
              </a:rPr>
              <a:t>Corn Dip with Chips $30 | $35</a:t>
            </a:r>
          </a:p>
          <a:p>
            <a:pPr>
              <a:lnSpc>
                <a:spcPct val="100000"/>
              </a:lnSpc>
              <a:spcBef>
                <a:spcPts val="0"/>
              </a:spcBef>
              <a:spcAft>
                <a:spcPts val="0"/>
              </a:spcAft>
            </a:pPr>
            <a:r>
              <a:rPr lang="en-US" sz="1600" b="1" dirty="0">
                <a:latin typeface="+mj-lt"/>
              </a:rPr>
              <a:t> </a:t>
            </a:r>
          </a:p>
          <a:p>
            <a:pPr>
              <a:lnSpc>
                <a:spcPct val="110000"/>
              </a:lnSpc>
              <a:spcBef>
                <a:spcPts val="0"/>
              </a:spcBef>
              <a:spcAft>
                <a:spcPts val="0"/>
              </a:spcAft>
            </a:pPr>
            <a:r>
              <a:rPr lang="en-US" sz="1800" b="1" dirty="0">
                <a:latin typeface="AR BERKLEY" panose="02000000000000000000" pitchFamily="2" charset="0"/>
              </a:rPr>
              <a:t>Pickup Items  -Per 50</a:t>
            </a:r>
          </a:p>
          <a:p>
            <a:pPr>
              <a:lnSpc>
                <a:spcPct val="110000"/>
              </a:lnSpc>
              <a:spcBef>
                <a:spcPts val="0"/>
              </a:spcBef>
              <a:spcAft>
                <a:spcPts val="0"/>
              </a:spcAft>
            </a:pPr>
            <a:r>
              <a:rPr lang="en-US" sz="1600" b="1" dirty="0">
                <a:latin typeface="+mj-lt"/>
              </a:rPr>
              <a:t>Deviled Eggs $50| $55 </a:t>
            </a:r>
          </a:p>
          <a:p>
            <a:pPr>
              <a:lnSpc>
                <a:spcPct val="100000"/>
              </a:lnSpc>
              <a:spcBef>
                <a:spcPts val="0"/>
              </a:spcBef>
              <a:spcAft>
                <a:spcPts val="0"/>
              </a:spcAft>
            </a:pPr>
            <a:r>
              <a:rPr lang="en-US" sz="1600" b="1" dirty="0">
                <a:latin typeface="+mj-lt"/>
              </a:rPr>
              <a:t>Steamed Shrimp w/Cocktail Sauce </a:t>
            </a:r>
          </a:p>
          <a:p>
            <a:pPr>
              <a:lnSpc>
                <a:spcPct val="100000"/>
              </a:lnSpc>
              <a:spcBef>
                <a:spcPts val="0"/>
              </a:spcBef>
              <a:spcAft>
                <a:spcPts val="0"/>
              </a:spcAft>
            </a:pPr>
            <a:r>
              <a:rPr lang="en-US" sz="1600" b="1" dirty="0">
                <a:latin typeface="+mj-lt"/>
              </a:rPr>
              <a:t>$68 | $75</a:t>
            </a:r>
            <a:endParaRPr lang="en-US" sz="1600" b="1" dirty="0"/>
          </a:p>
        </p:txBody>
      </p:sp>
      <p:sp>
        <p:nvSpPr>
          <p:cNvPr id="3" name="Slide Number Placeholder 2">
            <a:extLst>
              <a:ext uri="{FF2B5EF4-FFF2-40B4-BE49-F238E27FC236}">
                <a16:creationId xmlns:a16="http://schemas.microsoft.com/office/drawing/2014/main" id="{EF86104E-40C3-4686-BD54-4DF8C7795878}"/>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3887344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200572" y="10360"/>
            <a:ext cx="3545695" cy="1426028"/>
          </a:xfrm>
          <a:solidFill>
            <a:schemeClr val="bg1"/>
          </a:solidFill>
        </p:spPr>
        <p:txBody>
          <a:bodyPr>
            <a:noAutofit/>
          </a:bodyPr>
          <a:lstStyle/>
          <a:p>
            <a:pPr>
              <a:spcBef>
                <a:spcPts val="0"/>
              </a:spcBef>
              <a:spcAft>
                <a:spcPts val="0"/>
              </a:spcAft>
            </a:pPr>
            <a:r>
              <a:rPr lang="en-US" sz="4000" cap="none" dirty="0">
                <a:latin typeface="AR BERKLEY" panose="02000000000000000000" pitchFamily="2" charset="0"/>
              </a:rPr>
              <a:t>Hot  Selections</a:t>
            </a:r>
            <a:endParaRPr lang="en-US" sz="4000" dirty="0">
              <a:latin typeface="AR BERKLEY" panose="02000000000000000000" pitchFamily="2" charset="0"/>
            </a:endParaRPr>
          </a:p>
        </p:txBody>
      </p:sp>
      <p:sp>
        <p:nvSpPr>
          <p:cNvPr id="22" name="Content Placeholder 21"/>
          <p:cNvSpPr>
            <a:spLocks noGrp="1"/>
          </p:cNvSpPr>
          <p:nvPr>
            <p:ph sz="quarter" idx="4"/>
          </p:nvPr>
        </p:nvSpPr>
        <p:spPr>
          <a:xfrm>
            <a:off x="4236501" y="6955970"/>
            <a:ext cx="3220212" cy="2090059"/>
          </a:xfrm>
          <a:noFill/>
        </p:spPr>
        <p:txBody>
          <a:bodyPr>
            <a:normAutofit/>
          </a:bodyPr>
          <a:lstStyle/>
          <a:p>
            <a:pPr marL="0" indent="0">
              <a:lnSpc>
                <a:spcPct val="100000"/>
              </a:lnSpc>
              <a:spcBef>
                <a:spcPts val="0"/>
              </a:spcBef>
              <a:spcAft>
                <a:spcPts val="0"/>
              </a:spcAft>
              <a:buNone/>
            </a:pPr>
            <a:r>
              <a:rPr lang="en-US" sz="2000" dirty="0">
                <a:latin typeface="AR JULIAN" panose="02000000000000000000" pitchFamily="2" charset="0"/>
              </a:rPr>
              <a:t>Chef Attended </a:t>
            </a:r>
            <a:r>
              <a:rPr lang="en-US" sz="2800" dirty="0">
                <a:latin typeface="AR BERKLEY" panose="02000000000000000000" pitchFamily="2" charset="0"/>
              </a:rPr>
              <a:t>Stations</a:t>
            </a:r>
          </a:p>
          <a:p>
            <a:pPr marL="0" indent="0">
              <a:lnSpc>
                <a:spcPct val="100000"/>
              </a:lnSpc>
              <a:spcBef>
                <a:spcPts val="0"/>
              </a:spcBef>
              <a:spcAft>
                <a:spcPts val="0"/>
              </a:spcAft>
              <a:buNone/>
            </a:pPr>
            <a:r>
              <a:rPr lang="en-US" sz="1600" dirty="0">
                <a:latin typeface="+mj-lt"/>
              </a:rPr>
              <a:t>Priced according to needs and counts</a:t>
            </a:r>
          </a:p>
          <a:p>
            <a:pPr marL="0" indent="0">
              <a:lnSpc>
                <a:spcPct val="100000"/>
              </a:lnSpc>
              <a:spcBef>
                <a:spcPts val="0"/>
              </a:spcBef>
              <a:spcAft>
                <a:spcPts val="0"/>
              </a:spcAft>
              <a:buNone/>
            </a:pPr>
            <a:r>
              <a:rPr lang="en-US" sz="1600" dirty="0">
                <a:latin typeface="+mj-lt"/>
              </a:rPr>
              <a:t>Carving Station </a:t>
            </a:r>
          </a:p>
          <a:p>
            <a:pPr marL="0" indent="0">
              <a:lnSpc>
                <a:spcPct val="100000"/>
              </a:lnSpc>
              <a:spcBef>
                <a:spcPts val="0"/>
              </a:spcBef>
              <a:spcAft>
                <a:spcPts val="0"/>
              </a:spcAft>
              <a:buNone/>
            </a:pPr>
            <a:r>
              <a:rPr lang="en-US" sz="1600" dirty="0">
                <a:latin typeface="+mj-lt"/>
              </a:rPr>
              <a:t>Pasta Station</a:t>
            </a:r>
          </a:p>
          <a:p>
            <a:pPr marL="0" indent="0">
              <a:lnSpc>
                <a:spcPct val="100000"/>
              </a:lnSpc>
              <a:spcBef>
                <a:spcPts val="0"/>
              </a:spcBef>
              <a:spcAft>
                <a:spcPts val="0"/>
              </a:spcAft>
              <a:buNone/>
            </a:pPr>
            <a:r>
              <a:rPr lang="en-US" sz="1600" dirty="0">
                <a:latin typeface="+mj-lt"/>
              </a:rPr>
              <a:t>Mashed Potato Bar</a:t>
            </a:r>
          </a:p>
          <a:p>
            <a:pPr marL="0" indent="0">
              <a:lnSpc>
                <a:spcPct val="100000"/>
              </a:lnSpc>
              <a:spcBef>
                <a:spcPts val="0"/>
              </a:spcBef>
              <a:spcAft>
                <a:spcPts val="0"/>
              </a:spcAft>
              <a:buNone/>
            </a:pPr>
            <a:r>
              <a:rPr lang="en-US" sz="1600" dirty="0">
                <a:latin typeface="+mj-lt"/>
              </a:rPr>
              <a:t>Grits Station</a:t>
            </a:r>
          </a:p>
          <a:p>
            <a:pPr>
              <a:lnSpc>
                <a:spcPct val="140000"/>
              </a:lnSpc>
              <a:spcBef>
                <a:spcPts val="0"/>
              </a:spcBef>
              <a:spcAft>
                <a:spcPts val="0"/>
              </a:spcAft>
            </a:pPr>
            <a:endParaRPr lang="en-US" sz="1500" b="1" dirty="0">
              <a:latin typeface="AR JULIAN" panose="02000000000000000000" pitchFamily="2" charset="0"/>
            </a:endParaRPr>
          </a:p>
          <a:p>
            <a:pPr>
              <a:lnSpc>
                <a:spcPct val="110000"/>
              </a:lnSpc>
              <a:spcBef>
                <a:spcPts val="0"/>
              </a:spcBef>
              <a:spcAft>
                <a:spcPts val="0"/>
              </a:spcAft>
            </a:pPr>
            <a:endParaRPr lang="en-US" sz="1500" dirty="0">
              <a:latin typeface="+mj-lt"/>
            </a:endParaRPr>
          </a:p>
          <a:p>
            <a:pPr>
              <a:lnSpc>
                <a:spcPct val="110000"/>
              </a:lnSpc>
              <a:spcBef>
                <a:spcPts val="0"/>
              </a:spcBef>
              <a:spcAft>
                <a:spcPts val="0"/>
              </a:spcAft>
            </a:pPr>
            <a:endParaRPr lang="en-US" dirty="0"/>
          </a:p>
        </p:txBody>
      </p:sp>
      <p:sp>
        <p:nvSpPr>
          <p:cNvPr id="23" name="Content Placeholder 21"/>
          <p:cNvSpPr>
            <a:spLocks noGrp="1"/>
          </p:cNvSpPr>
          <p:nvPr>
            <p:ph sz="quarter" idx="4"/>
          </p:nvPr>
        </p:nvSpPr>
        <p:spPr>
          <a:xfrm>
            <a:off x="200573" y="1201785"/>
            <a:ext cx="3820006" cy="8086594"/>
          </a:xfrm>
          <a:solidFill>
            <a:schemeClr val="bg1"/>
          </a:solidFill>
        </p:spPr>
        <p:txBody>
          <a:bodyPr>
            <a:normAutofit fontScale="92500"/>
          </a:bodyPr>
          <a:lstStyle/>
          <a:p>
            <a:pPr>
              <a:lnSpc>
                <a:spcPct val="120000"/>
              </a:lnSpc>
              <a:spcBef>
                <a:spcPts val="800"/>
              </a:spcBef>
              <a:spcAft>
                <a:spcPts val="0"/>
              </a:spcAft>
            </a:pPr>
            <a:r>
              <a:rPr lang="en-US" sz="1600" b="1" dirty="0">
                <a:latin typeface="AR JULIAN" panose="02000000000000000000" pitchFamily="2" charset="0"/>
              </a:rPr>
              <a:t>Pick Up Items – Per 40</a:t>
            </a:r>
          </a:p>
          <a:p>
            <a:pPr>
              <a:spcBef>
                <a:spcPts val="800"/>
              </a:spcBef>
              <a:spcAft>
                <a:spcPts val="0"/>
              </a:spcAft>
            </a:pPr>
            <a:r>
              <a:rPr lang="en-US" sz="1600" b="1" dirty="0">
                <a:latin typeface="+mj-lt"/>
              </a:rPr>
              <a:t>Chicken Tenders $50|$55 </a:t>
            </a:r>
            <a:r>
              <a:rPr lang="en-US" sz="1600" dirty="0">
                <a:latin typeface="+mj-lt"/>
              </a:rPr>
              <a:t>with 2 sauces </a:t>
            </a:r>
          </a:p>
          <a:p>
            <a:pPr>
              <a:spcBef>
                <a:spcPts val="800"/>
              </a:spcBef>
              <a:spcAft>
                <a:spcPts val="0"/>
              </a:spcAft>
            </a:pPr>
            <a:r>
              <a:rPr lang="en-US" sz="1600" b="1" dirty="0">
                <a:latin typeface="+mj-lt"/>
              </a:rPr>
              <a:t>Chicken Drumettes  $50| $55 </a:t>
            </a:r>
            <a:r>
              <a:rPr lang="en-US" sz="1600" dirty="0">
                <a:latin typeface="+mj-lt"/>
              </a:rPr>
              <a:t>tossed in your choice of sauce and served with Blue </a:t>
            </a:r>
          </a:p>
          <a:p>
            <a:pPr>
              <a:spcBef>
                <a:spcPts val="800"/>
              </a:spcBef>
              <a:spcAft>
                <a:spcPts val="800"/>
              </a:spcAft>
            </a:pPr>
            <a:r>
              <a:rPr lang="en-US" sz="1600" b="1" dirty="0">
                <a:latin typeface="+mj-lt"/>
              </a:rPr>
              <a:t>Mini Egg Rolls $45| $50 </a:t>
            </a:r>
            <a:r>
              <a:rPr lang="en-US" sz="1600" dirty="0">
                <a:latin typeface="+mj-lt"/>
              </a:rPr>
              <a:t>w/Sweet &amp; Sour Sauce</a:t>
            </a:r>
          </a:p>
          <a:p>
            <a:pPr>
              <a:spcBef>
                <a:spcPts val="0"/>
              </a:spcBef>
              <a:spcAft>
                <a:spcPts val="0"/>
              </a:spcAft>
            </a:pPr>
            <a:r>
              <a:rPr lang="en-US" sz="1600" b="1" dirty="0">
                <a:latin typeface="+mj-lt"/>
              </a:rPr>
              <a:t>Stuffed Mushroom Caps $60|$65 </a:t>
            </a:r>
          </a:p>
          <a:p>
            <a:pPr>
              <a:spcBef>
                <a:spcPts val="0"/>
              </a:spcBef>
              <a:spcAft>
                <a:spcPts val="0"/>
              </a:spcAft>
            </a:pPr>
            <a:r>
              <a:rPr lang="en-US" sz="1600" dirty="0">
                <a:latin typeface="+mj-lt"/>
              </a:rPr>
              <a:t>Crab or Sausage </a:t>
            </a:r>
          </a:p>
          <a:p>
            <a:pPr>
              <a:spcBef>
                <a:spcPts val="800"/>
              </a:spcBef>
              <a:spcAft>
                <a:spcPts val="0"/>
              </a:spcAft>
            </a:pPr>
            <a:r>
              <a:rPr lang="en-US" sz="1600" b="1" dirty="0">
                <a:latin typeface="+mj-lt"/>
              </a:rPr>
              <a:t>Catfish Strips $50| $55 </a:t>
            </a:r>
            <a:r>
              <a:rPr lang="en-US" sz="1600" dirty="0">
                <a:latin typeface="+mj-lt"/>
              </a:rPr>
              <a:t>w cocktail or rémoulade</a:t>
            </a:r>
          </a:p>
          <a:p>
            <a:pPr>
              <a:spcBef>
                <a:spcPts val="800"/>
              </a:spcBef>
              <a:spcAft>
                <a:spcPts val="0"/>
              </a:spcAft>
            </a:pPr>
            <a:r>
              <a:rPr lang="en-US" sz="1600" b="1" dirty="0">
                <a:latin typeface="+mj-lt"/>
              </a:rPr>
              <a:t>Assorted Mini Quiche  $45|$50</a:t>
            </a:r>
          </a:p>
          <a:p>
            <a:pPr>
              <a:spcBef>
                <a:spcPts val="800"/>
              </a:spcBef>
              <a:spcAft>
                <a:spcPts val="0"/>
              </a:spcAft>
            </a:pPr>
            <a:r>
              <a:rPr lang="en-US" sz="1600" b="1" dirty="0">
                <a:latin typeface="+mj-lt"/>
              </a:rPr>
              <a:t>Vegetable Spring Rolls $68 | $75 </a:t>
            </a:r>
            <a:r>
              <a:rPr lang="en-US" sz="1600" dirty="0"/>
              <a:t>w/Sweet &amp; Sour </a:t>
            </a:r>
            <a:endParaRPr lang="en-US" sz="1600" b="1" dirty="0">
              <a:latin typeface="+mj-lt"/>
            </a:endParaRPr>
          </a:p>
          <a:p>
            <a:pPr>
              <a:spcBef>
                <a:spcPts val="800"/>
              </a:spcBef>
              <a:spcAft>
                <a:spcPts val="0"/>
              </a:spcAft>
            </a:pPr>
            <a:r>
              <a:rPr lang="en-US" sz="1600" b="1" dirty="0">
                <a:latin typeface="+mj-lt"/>
              </a:rPr>
              <a:t>BBQ or Marinara Meatballs  $25| $30</a:t>
            </a:r>
          </a:p>
          <a:p>
            <a:pPr>
              <a:spcBef>
                <a:spcPts val="800"/>
              </a:spcBef>
              <a:spcAft>
                <a:spcPts val="0"/>
              </a:spcAft>
            </a:pPr>
            <a:r>
              <a:rPr lang="en-US" sz="1600" b="1" dirty="0">
                <a:latin typeface="+mj-lt"/>
              </a:rPr>
              <a:t>Sausage Cheese Balls $35 |$40</a:t>
            </a:r>
          </a:p>
          <a:p>
            <a:pPr>
              <a:spcBef>
                <a:spcPts val="800"/>
              </a:spcBef>
              <a:spcAft>
                <a:spcPts val="0"/>
              </a:spcAft>
            </a:pPr>
            <a:r>
              <a:rPr lang="en-US" sz="1600" b="1" dirty="0">
                <a:latin typeface="+mj-lt"/>
              </a:rPr>
              <a:t>Fried Ravioli $60 | $65 </a:t>
            </a:r>
            <a:r>
              <a:rPr lang="en-US" sz="1600" dirty="0">
                <a:latin typeface="+mj-lt"/>
              </a:rPr>
              <a:t>with Marinara</a:t>
            </a:r>
          </a:p>
          <a:p>
            <a:pPr>
              <a:spcBef>
                <a:spcPts val="800"/>
              </a:spcBef>
              <a:spcAft>
                <a:spcPts val="0"/>
              </a:spcAft>
            </a:pPr>
            <a:r>
              <a:rPr lang="en-US" sz="1600" b="1" dirty="0">
                <a:latin typeface="+mj-lt"/>
              </a:rPr>
              <a:t>Mini Crab Cakes $68 | $75 </a:t>
            </a:r>
            <a:r>
              <a:rPr lang="en-US" sz="1600" dirty="0">
                <a:latin typeface="+mj-lt"/>
              </a:rPr>
              <a:t>with Remoulade </a:t>
            </a:r>
          </a:p>
          <a:p>
            <a:pPr>
              <a:spcBef>
                <a:spcPts val="800"/>
              </a:spcBef>
              <a:spcAft>
                <a:spcPts val="0"/>
              </a:spcAft>
            </a:pPr>
            <a:r>
              <a:rPr lang="en-US" sz="1600" b="1" dirty="0">
                <a:latin typeface="+mj-lt"/>
              </a:rPr>
              <a:t>BBQ Smokies $25 | $30 </a:t>
            </a:r>
          </a:p>
          <a:p>
            <a:pPr>
              <a:spcBef>
                <a:spcPts val="800"/>
              </a:spcBef>
              <a:spcAft>
                <a:spcPts val="0"/>
              </a:spcAft>
            </a:pPr>
            <a:r>
              <a:rPr lang="en-US" sz="1600" b="1" dirty="0">
                <a:latin typeface="+mj-lt"/>
              </a:rPr>
              <a:t>BBQ Sliders $35| $40</a:t>
            </a:r>
          </a:p>
          <a:p>
            <a:pPr>
              <a:spcBef>
                <a:spcPts val="800"/>
              </a:spcBef>
              <a:spcAft>
                <a:spcPts val="0"/>
              </a:spcAft>
            </a:pPr>
            <a:r>
              <a:rPr lang="en-US" sz="1600" b="1" dirty="0">
                <a:latin typeface="+mj-lt"/>
              </a:rPr>
              <a:t>Chicken Satay $60| $65 </a:t>
            </a:r>
            <a:r>
              <a:rPr lang="en-US" sz="1600" dirty="0">
                <a:latin typeface="+mj-lt"/>
              </a:rPr>
              <a:t>with Peanut Sauce </a:t>
            </a:r>
          </a:p>
          <a:p>
            <a:pPr>
              <a:spcBef>
                <a:spcPts val="800"/>
              </a:spcBef>
              <a:spcAft>
                <a:spcPts val="0"/>
              </a:spcAft>
            </a:pPr>
            <a:r>
              <a:rPr lang="en-US" sz="1600" b="1" dirty="0">
                <a:latin typeface="+mj-lt"/>
              </a:rPr>
              <a:t>Grilled Andouille Sausage Bites $40| $35 </a:t>
            </a:r>
            <a:r>
              <a:rPr lang="en-US" sz="1600" dirty="0">
                <a:latin typeface="+mj-lt"/>
              </a:rPr>
              <a:t>with Creole Mustard</a:t>
            </a:r>
          </a:p>
          <a:p>
            <a:pPr>
              <a:spcBef>
                <a:spcPts val="800"/>
              </a:spcBef>
              <a:spcAft>
                <a:spcPts val="0"/>
              </a:spcAft>
            </a:pPr>
            <a:r>
              <a:rPr lang="en-US" sz="1600" b="1" dirty="0">
                <a:latin typeface="+mj-lt"/>
              </a:rPr>
              <a:t>Grilled Chicken Kabobs $65| $70 </a:t>
            </a:r>
          </a:p>
          <a:p>
            <a:pPr>
              <a:lnSpc>
                <a:spcPct val="100000"/>
              </a:lnSpc>
              <a:spcBef>
                <a:spcPts val="600"/>
              </a:spcBef>
              <a:spcAft>
                <a:spcPts val="0"/>
              </a:spcAft>
            </a:pPr>
            <a:endParaRPr lang="en-US" sz="1400" b="1" dirty="0">
              <a:latin typeface="+mj-lt"/>
            </a:endParaRPr>
          </a:p>
          <a:p>
            <a:pPr>
              <a:lnSpc>
                <a:spcPct val="110000"/>
              </a:lnSpc>
              <a:spcBef>
                <a:spcPts val="0"/>
              </a:spcBef>
              <a:spcAft>
                <a:spcPts val="0"/>
              </a:spcAft>
            </a:pPr>
            <a:r>
              <a:rPr lang="en-US" sz="1500" b="1" dirty="0">
                <a:latin typeface="AR JULIAN" panose="02000000000000000000" pitchFamily="2" charset="0"/>
              </a:rPr>
              <a:t>Hot Dips – Serves 25   </a:t>
            </a:r>
          </a:p>
          <a:p>
            <a:pPr>
              <a:lnSpc>
                <a:spcPct val="110000"/>
              </a:lnSpc>
              <a:spcBef>
                <a:spcPts val="0"/>
              </a:spcBef>
              <a:spcAft>
                <a:spcPts val="0"/>
              </a:spcAft>
            </a:pPr>
            <a:r>
              <a:rPr lang="en-US" sz="1400" dirty="0"/>
              <a:t>Rotel Dip with Chips  $35| $40</a:t>
            </a:r>
          </a:p>
          <a:p>
            <a:pPr>
              <a:lnSpc>
                <a:spcPct val="110000"/>
              </a:lnSpc>
              <a:spcBef>
                <a:spcPts val="0"/>
              </a:spcBef>
              <a:spcAft>
                <a:spcPts val="0"/>
              </a:spcAft>
            </a:pPr>
            <a:r>
              <a:rPr lang="en-US" sz="1400" dirty="0"/>
              <a:t>Spinach &amp; Artichoke Dip with Chips $35| $40</a:t>
            </a:r>
          </a:p>
          <a:p>
            <a:pPr>
              <a:lnSpc>
                <a:spcPct val="110000"/>
              </a:lnSpc>
              <a:spcBef>
                <a:spcPts val="0"/>
              </a:spcBef>
              <a:spcAft>
                <a:spcPts val="0"/>
              </a:spcAft>
            </a:pPr>
            <a:r>
              <a:rPr lang="en-US" sz="1400" dirty="0"/>
              <a:t>Buffalo Chicken Dip with Chips $45| $50</a:t>
            </a:r>
          </a:p>
          <a:p>
            <a:pPr>
              <a:lnSpc>
                <a:spcPct val="110000"/>
              </a:lnSpc>
              <a:spcBef>
                <a:spcPts val="0"/>
              </a:spcBef>
              <a:spcAft>
                <a:spcPts val="0"/>
              </a:spcAft>
            </a:pPr>
            <a:r>
              <a:rPr lang="en-US" sz="1400" dirty="0"/>
              <a:t>Hot Seafood Dip with Crackers $60| $65</a:t>
            </a:r>
          </a:p>
          <a:p>
            <a:pPr>
              <a:lnSpc>
                <a:spcPct val="110000"/>
              </a:lnSpc>
              <a:spcBef>
                <a:spcPts val="0"/>
              </a:spcBef>
              <a:spcAft>
                <a:spcPts val="0"/>
              </a:spcAft>
            </a:pPr>
            <a:r>
              <a:rPr lang="en-US" sz="1400" dirty="0"/>
              <a:t>Captain Rodney’s Dip with Crackers $35| $40</a:t>
            </a:r>
          </a:p>
          <a:p>
            <a:pPr>
              <a:lnSpc>
                <a:spcPct val="110000"/>
              </a:lnSpc>
              <a:spcBef>
                <a:spcPts val="0"/>
              </a:spcBef>
              <a:spcAft>
                <a:spcPts val="0"/>
              </a:spcAft>
            </a:pPr>
            <a:r>
              <a:rPr lang="en-US" sz="1400" dirty="0"/>
              <a:t>Baked Brie with Toast Points $55| $60</a:t>
            </a:r>
          </a:p>
          <a:p>
            <a:pPr>
              <a:lnSpc>
                <a:spcPct val="110000"/>
              </a:lnSpc>
              <a:spcBef>
                <a:spcPts val="0"/>
              </a:spcBef>
              <a:spcAft>
                <a:spcPts val="0"/>
              </a:spcAft>
            </a:pPr>
            <a:r>
              <a:rPr lang="en-US" sz="1400" dirty="0"/>
              <a:t>Hot Bacon &amp; </a:t>
            </a:r>
            <a:r>
              <a:rPr lang="en-US" sz="1400"/>
              <a:t>Onion Dip $</a:t>
            </a:r>
            <a:r>
              <a:rPr lang="en-US" sz="1400" dirty="0"/>
              <a:t>35| 40</a:t>
            </a:r>
            <a:endParaRPr lang="en-US" dirty="0"/>
          </a:p>
        </p:txBody>
      </p:sp>
      <p:pic>
        <p:nvPicPr>
          <p:cNvPr id="11" name="Picture 10"/>
          <p:cNvPicPr>
            <a:picLocks noChangeAspect="1"/>
          </p:cNvPicPr>
          <p:nvPr/>
        </p:nvPicPr>
        <p:blipFill>
          <a:blip r:embed="rId2"/>
          <a:stretch>
            <a:fillRect/>
          </a:stretch>
        </p:blipFill>
        <p:spPr>
          <a:xfrm>
            <a:off x="8501743" y="3770086"/>
            <a:ext cx="3810000" cy="2540000"/>
          </a:xfrm>
          <a:prstGeom prst="rect">
            <a:avLst/>
          </a:prstGeom>
        </p:spPr>
      </p:pic>
      <p:pic>
        <p:nvPicPr>
          <p:cNvPr id="18" name="Picture 17"/>
          <p:cNvPicPr>
            <a:picLocks noChangeAspect="1"/>
          </p:cNvPicPr>
          <p:nvPr/>
        </p:nvPicPr>
        <p:blipFill rotWithShape="1">
          <a:blip r:embed="rId3"/>
          <a:srcRect l="18846" t="1373" r="3342" b="6689"/>
          <a:stretch/>
        </p:blipFill>
        <p:spPr>
          <a:xfrm>
            <a:off x="4020579" y="180179"/>
            <a:ext cx="3620308" cy="6455227"/>
          </a:xfrm>
          <a:prstGeom prst="rect">
            <a:avLst/>
          </a:prstGeom>
        </p:spPr>
      </p:pic>
      <p:sp>
        <p:nvSpPr>
          <p:cNvPr id="2" name="Slide Number Placeholder 1">
            <a:extLst>
              <a:ext uri="{FF2B5EF4-FFF2-40B4-BE49-F238E27FC236}">
                <a16:creationId xmlns:a16="http://schemas.microsoft.com/office/drawing/2014/main" id="{0BAB3852-E76F-45C7-B81E-4AD5CBF00F0D}"/>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3580218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endParaRPr lang="en-US" dirty="0"/>
          </a:p>
        </p:txBody>
      </p:sp>
      <p:pic>
        <p:nvPicPr>
          <p:cNvPr id="14" name="Content Placeholder 13"/>
          <p:cNvPicPr>
            <a:picLocks noGrp="1" noChangeAspect="1"/>
          </p:cNvPicPr>
          <p:nvPr>
            <p:ph sz="quarter" idx="4"/>
          </p:nvPr>
        </p:nvPicPr>
        <p:blipFill>
          <a:blip r:embed="rId2"/>
          <a:stretch>
            <a:fillRect/>
          </a:stretch>
        </p:blipFill>
        <p:spPr>
          <a:xfrm>
            <a:off x="3761476" y="34472"/>
            <a:ext cx="3886540" cy="4974771"/>
          </a:xfrm>
        </p:spPr>
      </p:pic>
      <p:sp>
        <p:nvSpPr>
          <p:cNvPr id="15" name="Content Placeholder 14"/>
          <p:cNvSpPr>
            <a:spLocks noGrp="1"/>
          </p:cNvSpPr>
          <p:nvPr>
            <p:ph sz="half" idx="2"/>
          </p:nvPr>
        </p:nvSpPr>
        <p:spPr>
          <a:xfrm>
            <a:off x="339634" y="1807671"/>
            <a:ext cx="3468843" cy="3154942"/>
          </a:xfrm>
          <a:solidFill>
            <a:schemeClr val="bg1"/>
          </a:solidFill>
        </p:spPr>
        <p:txBody>
          <a:bodyPr>
            <a:normAutofit/>
          </a:bodyPr>
          <a:lstStyle/>
          <a:p>
            <a:pPr>
              <a:lnSpc>
                <a:spcPct val="100000"/>
              </a:lnSpc>
              <a:spcBef>
                <a:spcPts val="600"/>
              </a:spcBef>
            </a:pPr>
            <a:r>
              <a:rPr lang="en-US" sz="2400" dirty="0">
                <a:latin typeface="AR BERKLEY" panose="02000000000000000000" pitchFamily="2" charset="0"/>
              </a:rPr>
              <a:t>By the Dozen</a:t>
            </a:r>
          </a:p>
          <a:p>
            <a:pPr>
              <a:lnSpc>
                <a:spcPct val="100000"/>
              </a:lnSpc>
              <a:spcBef>
                <a:spcPts val="600"/>
              </a:spcBef>
              <a:spcAft>
                <a:spcPts val="0"/>
              </a:spcAft>
            </a:pPr>
            <a:r>
              <a:rPr lang="en-US" sz="1600" dirty="0">
                <a:latin typeface="+mj-lt"/>
              </a:rPr>
              <a:t>Fresh Baked Cookies  $12| $15</a:t>
            </a:r>
          </a:p>
          <a:p>
            <a:pPr>
              <a:lnSpc>
                <a:spcPct val="100000"/>
              </a:lnSpc>
              <a:spcBef>
                <a:spcPts val="600"/>
              </a:spcBef>
              <a:spcAft>
                <a:spcPts val="0"/>
              </a:spcAft>
            </a:pPr>
            <a:r>
              <a:rPr lang="en-US" sz="1600" dirty="0">
                <a:latin typeface="+mj-lt"/>
              </a:rPr>
              <a:t>Double Chocolate Brownies $18| $20</a:t>
            </a:r>
          </a:p>
          <a:p>
            <a:pPr>
              <a:lnSpc>
                <a:spcPct val="100000"/>
              </a:lnSpc>
              <a:spcBef>
                <a:spcPts val="600"/>
              </a:spcBef>
              <a:spcAft>
                <a:spcPts val="0"/>
              </a:spcAft>
            </a:pPr>
            <a:r>
              <a:rPr lang="en-US" sz="1600" dirty="0">
                <a:latin typeface="+mj-lt"/>
              </a:rPr>
              <a:t>Dessert Bars $20| $24</a:t>
            </a:r>
          </a:p>
          <a:p>
            <a:pPr>
              <a:lnSpc>
                <a:spcPct val="100000"/>
              </a:lnSpc>
              <a:spcBef>
                <a:spcPts val="600"/>
              </a:spcBef>
              <a:spcAft>
                <a:spcPts val="0"/>
              </a:spcAft>
            </a:pPr>
            <a:r>
              <a:rPr lang="en-US" sz="1600" dirty="0">
                <a:latin typeface="+mj-lt"/>
              </a:rPr>
              <a:t>Chocolate Dipped Strawberries $20|$24</a:t>
            </a:r>
          </a:p>
          <a:p>
            <a:pPr>
              <a:lnSpc>
                <a:spcPct val="100000"/>
              </a:lnSpc>
              <a:spcBef>
                <a:spcPts val="600"/>
              </a:spcBef>
              <a:spcAft>
                <a:spcPts val="0"/>
              </a:spcAft>
            </a:pPr>
            <a:r>
              <a:rPr lang="en-US" sz="1600" dirty="0">
                <a:latin typeface="+mj-lt"/>
              </a:rPr>
              <a:t>Whoopie Pies  $35 | $40</a:t>
            </a:r>
          </a:p>
          <a:p>
            <a:pPr>
              <a:lnSpc>
                <a:spcPct val="100000"/>
              </a:lnSpc>
              <a:spcBef>
                <a:spcPts val="600"/>
              </a:spcBef>
              <a:spcAft>
                <a:spcPts val="0"/>
              </a:spcAft>
            </a:pPr>
            <a:r>
              <a:rPr lang="en-US" sz="1600" dirty="0">
                <a:latin typeface="+mj-lt"/>
              </a:rPr>
              <a:t>Cookie Sandwiches $35| $40</a:t>
            </a:r>
          </a:p>
          <a:p>
            <a:pPr>
              <a:lnSpc>
                <a:spcPct val="100000"/>
              </a:lnSpc>
              <a:spcBef>
                <a:spcPts val="600"/>
              </a:spcBef>
              <a:spcAft>
                <a:spcPts val="0"/>
              </a:spcAft>
            </a:pPr>
            <a:r>
              <a:rPr lang="en-US" sz="1600" dirty="0">
                <a:latin typeface="+mj-lt"/>
              </a:rPr>
              <a:t>Cheesecake Bites $20| $25</a:t>
            </a:r>
          </a:p>
          <a:p>
            <a:pPr>
              <a:lnSpc>
                <a:spcPct val="150000"/>
              </a:lnSpc>
              <a:spcBef>
                <a:spcPts val="0"/>
              </a:spcBef>
              <a:spcAft>
                <a:spcPts val="0"/>
              </a:spcAft>
            </a:pPr>
            <a:endParaRPr lang="en-US" sz="1400" dirty="0">
              <a:latin typeface="+mj-lt"/>
            </a:endParaRPr>
          </a:p>
          <a:p>
            <a:endParaRPr lang="en-US" dirty="0"/>
          </a:p>
          <a:p>
            <a:endParaRPr lang="en-US" dirty="0"/>
          </a:p>
        </p:txBody>
      </p:sp>
      <p:sp>
        <p:nvSpPr>
          <p:cNvPr id="16" name="Content Placeholder 14"/>
          <p:cNvSpPr txBox="1">
            <a:spLocks/>
          </p:cNvSpPr>
          <p:nvPr/>
        </p:nvSpPr>
        <p:spPr>
          <a:xfrm>
            <a:off x="3963924" y="5410202"/>
            <a:ext cx="3401785" cy="3439884"/>
          </a:xfrm>
          <a:prstGeom prst="rect">
            <a:avLst/>
          </a:prstGeom>
          <a:solidFill>
            <a:schemeClr val="bg1"/>
          </a:solidFill>
        </p:spPr>
        <p:txBody>
          <a:bodyPr vert="horz" lIns="0" tIns="45720" rIns="0" bIns="45720" rtlCol="0">
            <a:normAutofit/>
          </a:bodyPr>
          <a:lst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a:lstStyle>
          <a:p>
            <a:pPr marL="0" indent="0">
              <a:buNone/>
            </a:pPr>
            <a:r>
              <a:rPr lang="en-US" sz="2400" dirty="0">
                <a:latin typeface="AR BERKLEY" panose="02000000000000000000" pitchFamily="2" charset="0"/>
              </a:rPr>
              <a:t>By the Pan – Serves 12</a:t>
            </a:r>
          </a:p>
          <a:p>
            <a:pPr>
              <a:lnSpc>
                <a:spcPct val="150000"/>
              </a:lnSpc>
              <a:spcBef>
                <a:spcPts val="0"/>
              </a:spcBef>
              <a:spcAft>
                <a:spcPts val="0"/>
              </a:spcAft>
            </a:pPr>
            <a:r>
              <a:rPr lang="en-US" sz="1600" dirty="0">
                <a:latin typeface="+mj-lt"/>
              </a:rPr>
              <a:t>Bread Pudding $30| $35</a:t>
            </a:r>
          </a:p>
          <a:p>
            <a:pPr>
              <a:lnSpc>
                <a:spcPct val="150000"/>
              </a:lnSpc>
              <a:spcBef>
                <a:spcPts val="0"/>
              </a:spcBef>
              <a:spcAft>
                <a:spcPts val="0"/>
              </a:spcAft>
            </a:pPr>
            <a:r>
              <a:rPr lang="en-US" sz="1600" dirty="0">
                <a:latin typeface="+mj-lt"/>
              </a:rPr>
              <a:t>Apple Cobbler $30| $35</a:t>
            </a:r>
          </a:p>
          <a:p>
            <a:pPr>
              <a:lnSpc>
                <a:spcPct val="150000"/>
              </a:lnSpc>
              <a:spcBef>
                <a:spcPts val="0"/>
              </a:spcBef>
              <a:spcAft>
                <a:spcPts val="0"/>
              </a:spcAft>
            </a:pPr>
            <a:r>
              <a:rPr lang="en-US" sz="1600" dirty="0">
                <a:latin typeface="+mj-lt"/>
              </a:rPr>
              <a:t>Pecan Cobbler $38| $42</a:t>
            </a:r>
          </a:p>
          <a:p>
            <a:pPr>
              <a:lnSpc>
                <a:spcPct val="150000"/>
              </a:lnSpc>
              <a:spcBef>
                <a:spcPts val="0"/>
              </a:spcBef>
              <a:spcAft>
                <a:spcPts val="0"/>
              </a:spcAft>
            </a:pPr>
            <a:r>
              <a:rPr lang="en-US" sz="1600" dirty="0">
                <a:latin typeface="+mj-lt"/>
              </a:rPr>
              <a:t>Peach Cobbler  $30 | $35 </a:t>
            </a:r>
          </a:p>
          <a:p>
            <a:pPr>
              <a:lnSpc>
                <a:spcPct val="150000"/>
              </a:lnSpc>
              <a:spcBef>
                <a:spcPts val="0"/>
              </a:spcBef>
              <a:spcAft>
                <a:spcPts val="0"/>
              </a:spcAft>
            </a:pPr>
            <a:r>
              <a:rPr lang="en-US" sz="1600" dirty="0">
                <a:latin typeface="+mj-lt"/>
              </a:rPr>
              <a:t>Banana Pudding  $28 |$32</a:t>
            </a:r>
          </a:p>
          <a:p>
            <a:pPr>
              <a:lnSpc>
                <a:spcPct val="150000"/>
              </a:lnSpc>
              <a:spcBef>
                <a:spcPts val="0"/>
              </a:spcBef>
              <a:spcAft>
                <a:spcPts val="0"/>
              </a:spcAft>
            </a:pPr>
            <a:r>
              <a:rPr lang="en-US" sz="1600" dirty="0">
                <a:latin typeface="+mj-lt"/>
              </a:rPr>
              <a:t>Sheet Cakes – Call for price </a:t>
            </a:r>
          </a:p>
          <a:p>
            <a:pPr>
              <a:lnSpc>
                <a:spcPct val="150000"/>
              </a:lnSpc>
              <a:spcBef>
                <a:spcPts val="0"/>
              </a:spcBef>
              <a:spcAft>
                <a:spcPts val="0"/>
              </a:spcAft>
            </a:pPr>
            <a:r>
              <a:rPr lang="en-US" sz="1600" dirty="0">
                <a:latin typeface="+mj-lt"/>
              </a:rPr>
              <a:t>Whole Pies – Call for price </a:t>
            </a:r>
          </a:p>
          <a:p>
            <a:pPr>
              <a:lnSpc>
                <a:spcPct val="150000"/>
              </a:lnSpc>
              <a:spcBef>
                <a:spcPts val="0"/>
              </a:spcBef>
              <a:spcAft>
                <a:spcPts val="0"/>
              </a:spcAft>
            </a:pPr>
            <a:endParaRPr lang="en-US" sz="1400" dirty="0">
              <a:latin typeface="+mj-lt"/>
            </a:endParaRPr>
          </a:p>
          <a:p>
            <a:endParaRPr lang="en-US" dirty="0"/>
          </a:p>
          <a:p>
            <a:endParaRPr lang="en-US" dirty="0"/>
          </a:p>
        </p:txBody>
      </p:sp>
      <p:pic>
        <p:nvPicPr>
          <p:cNvPr id="20" name="Picture 19"/>
          <p:cNvPicPr>
            <a:picLocks noChangeAspect="1"/>
          </p:cNvPicPr>
          <p:nvPr/>
        </p:nvPicPr>
        <p:blipFill rotWithShape="1">
          <a:blip r:embed="rId3"/>
          <a:srcRect l="17099" t="794"/>
          <a:stretch/>
        </p:blipFill>
        <p:spPr>
          <a:xfrm rot="5400000">
            <a:off x="14073" y="5291579"/>
            <a:ext cx="3886200" cy="3487940"/>
          </a:xfrm>
          <a:prstGeom prst="rect">
            <a:avLst/>
          </a:prstGeom>
        </p:spPr>
      </p:pic>
      <p:sp>
        <p:nvSpPr>
          <p:cNvPr id="2" name="Slide Number Placeholder 1">
            <a:extLst>
              <a:ext uri="{FF2B5EF4-FFF2-40B4-BE49-F238E27FC236}">
                <a16:creationId xmlns:a16="http://schemas.microsoft.com/office/drawing/2014/main" id="{D8027DF7-45CD-40AF-908C-774AB2951683}"/>
              </a:ext>
            </a:extLst>
          </p:cNvPr>
          <p:cNvSpPr>
            <a:spLocks noGrp="1"/>
          </p:cNvSpPr>
          <p:nvPr>
            <p:ph type="sldNum" sz="quarter" idx="12"/>
          </p:nvPr>
        </p:nvSpPr>
        <p:spPr/>
        <p:txBody>
          <a:bodyPr/>
          <a:lstStyle/>
          <a:p>
            <a:fld id="{6D22F896-40B5-4ADD-8801-0D06FADFA095}" type="slidenum">
              <a:rPr lang="en-US" smtClean="0"/>
              <a:t>14</a:t>
            </a:fld>
            <a:endParaRPr lang="en-US" dirty="0"/>
          </a:p>
        </p:txBody>
      </p:sp>
      <p:sp>
        <p:nvSpPr>
          <p:cNvPr id="7" name="Title 1"/>
          <p:cNvSpPr>
            <a:spLocks noGrp="1"/>
          </p:cNvSpPr>
          <p:nvPr>
            <p:ph type="body" idx="1"/>
          </p:nvPr>
        </p:nvSpPr>
        <p:spPr>
          <a:xfrm>
            <a:off x="339634" y="263056"/>
            <a:ext cx="3148012" cy="1733321"/>
          </a:xfrm>
        </p:spPr>
        <p:txBody>
          <a:bodyPr>
            <a:normAutofit fontScale="97500"/>
          </a:bodyPr>
          <a:lstStyle/>
          <a:p>
            <a:r>
              <a:rPr lang="en-US" sz="2900" dirty="0"/>
              <a:t>SOMETHING SWEET </a:t>
            </a:r>
          </a:p>
          <a:p>
            <a:r>
              <a:rPr lang="en-US" sz="4000" dirty="0">
                <a:latin typeface="AR JULIAN" panose="02000000000000000000" pitchFamily="2" charset="0"/>
              </a:rPr>
              <a:t>Dessert </a:t>
            </a:r>
            <a:r>
              <a:rPr lang="en-US" sz="4000" cap="none" dirty="0">
                <a:latin typeface="AR BERKLEY" panose="02000000000000000000" pitchFamily="2" charset="0"/>
              </a:rPr>
              <a:t>Options</a:t>
            </a:r>
            <a:endParaRPr lang="en-US" cap="none" dirty="0">
              <a:latin typeface="AR BERKLEY" panose="02000000000000000000" pitchFamily="2" charset="0"/>
            </a:endParaRPr>
          </a:p>
        </p:txBody>
      </p:sp>
    </p:spTree>
    <p:extLst>
      <p:ext uri="{BB962C8B-B14F-4D97-AF65-F5344CB8AC3E}">
        <p14:creationId xmlns:p14="http://schemas.microsoft.com/office/powerpoint/2010/main" val="287020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54CF29-4CB9-4D21-85F3-8093699DBE68}"/>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4" name="Title 1">
            <a:extLst>
              <a:ext uri="{FF2B5EF4-FFF2-40B4-BE49-F238E27FC236}">
                <a16:creationId xmlns:a16="http://schemas.microsoft.com/office/drawing/2014/main" id="{D0C46771-24B9-4EE9-88A2-9EA6F80EA1E0}"/>
              </a:ext>
            </a:extLst>
          </p:cNvPr>
          <p:cNvSpPr txBox="1">
            <a:spLocks/>
          </p:cNvSpPr>
          <p:nvPr/>
        </p:nvSpPr>
        <p:spPr>
          <a:xfrm>
            <a:off x="318052" y="128042"/>
            <a:ext cx="7076661" cy="591249"/>
          </a:xfrm>
          <a:prstGeom prst="rect">
            <a:avLst/>
          </a:prstGeom>
        </p:spPr>
        <p:txBody>
          <a:bodyPr>
            <a:normAutofit fontScale="97500" lnSpcReduction="10000"/>
          </a:bodyPr>
          <a:lstStyle>
            <a:lvl1pPr algn="l" defTabSz="777240" rtl="0" eaLnBrk="1" latinLnBrk="0" hangingPunct="1">
              <a:lnSpc>
                <a:spcPct val="85000"/>
              </a:lnSpc>
              <a:spcBef>
                <a:spcPct val="0"/>
              </a:spcBef>
              <a:buNone/>
              <a:defRPr sz="4080" kern="1200" spc="-43" baseline="0">
                <a:solidFill>
                  <a:schemeClr val="tx1">
                    <a:lumMod val="75000"/>
                    <a:lumOff val="25000"/>
                  </a:schemeClr>
                </a:solidFill>
                <a:latin typeface="+mj-lt"/>
                <a:ea typeface="+mj-ea"/>
                <a:cs typeface="+mj-cs"/>
              </a:defRPr>
            </a:lvl1pPr>
          </a:lstStyle>
          <a:p>
            <a:r>
              <a:rPr lang="en-US" dirty="0">
                <a:latin typeface="AR JULIAN" panose="02000000000000000000" pitchFamily="2" charset="0"/>
              </a:rPr>
              <a:t>SERVICE LEVEL &amp; Staffing </a:t>
            </a:r>
            <a:r>
              <a:rPr lang="en-US" dirty="0">
                <a:latin typeface="AR BERKLEY" panose="02000000000000000000" pitchFamily="2" charset="0"/>
              </a:rPr>
              <a:t>Options</a:t>
            </a:r>
          </a:p>
        </p:txBody>
      </p:sp>
      <p:sp>
        <p:nvSpPr>
          <p:cNvPr id="3" name="Rectangle 2">
            <a:extLst>
              <a:ext uri="{FF2B5EF4-FFF2-40B4-BE49-F238E27FC236}">
                <a16:creationId xmlns:a16="http://schemas.microsoft.com/office/drawing/2014/main" id="{128DCB0E-CFB0-4D36-B66E-57DF8C2F0E48}"/>
              </a:ext>
            </a:extLst>
          </p:cNvPr>
          <p:cNvSpPr/>
          <p:nvPr/>
        </p:nvSpPr>
        <p:spPr>
          <a:xfrm>
            <a:off x="212035" y="774845"/>
            <a:ext cx="7421217" cy="8463855"/>
          </a:xfrm>
          <a:prstGeom prst="rect">
            <a:avLst/>
          </a:prstGeom>
        </p:spPr>
        <p:txBody>
          <a:bodyPr wrap="square">
            <a:spAutoFit/>
          </a:bodyPr>
          <a:lstStyle/>
          <a:p>
            <a:r>
              <a:rPr lang="en-US" sz="1200" dirty="0">
                <a:solidFill>
                  <a:srgbClr val="444444"/>
                </a:solidFill>
                <a:latin typeface="Calibri Light" panose="020F0302020204030204" pitchFamily="34" charset="0"/>
              </a:rPr>
              <a:t>Qualified staff is a key requirement for hosting an event with exceptional service.  It is also a very large percentage in the cost of a catered event. The number and quality of staff is of the utmost importance to ensure that your event is set up properly, your guests are welcomed to the event, glasses are filled, food is served in a timely manner with  hospitality and your event is cleaned up.  This allows for you and your guests to focus on enjoying the event.</a:t>
            </a:r>
          </a:p>
          <a:p>
            <a:r>
              <a:rPr lang="en-US" sz="1200" i="1" dirty="0">
                <a:solidFill>
                  <a:srgbClr val="000000"/>
                </a:solidFill>
                <a:latin typeface="Calibri Light" panose="020F0302020204030204" pitchFamily="34" charset="0"/>
              </a:rPr>
              <a:t>We offer three levels of service to meet your needs.</a:t>
            </a:r>
            <a:br>
              <a:rPr lang="en-US" sz="1200" i="1" dirty="0">
                <a:solidFill>
                  <a:srgbClr val="000000"/>
                </a:solidFill>
                <a:latin typeface="Calibri Light" panose="020F0302020204030204" pitchFamily="34" charset="0"/>
              </a:rPr>
            </a:br>
            <a:br>
              <a:rPr lang="en-US" sz="1200" i="1" dirty="0">
                <a:solidFill>
                  <a:srgbClr val="000000"/>
                </a:solidFill>
                <a:latin typeface="Calibri Light" panose="020F0302020204030204" pitchFamily="34" charset="0"/>
              </a:rPr>
            </a:br>
            <a:r>
              <a:rPr lang="en-US" sz="1200" b="1" u="sng" dirty="0">
                <a:solidFill>
                  <a:srgbClr val="000000"/>
                </a:solidFill>
                <a:latin typeface="Calibri Light" panose="020F0302020204030204" pitchFamily="34" charset="0"/>
              </a:rPr>
              <a:t>DROP OFF</a:t>
            </a:r>
            <a:br>
              <a:rPr lang="en-US" sz="1200" b="1" u="sng" dirty="0">
                <a:solidFill>
                  <a:srgbClr val="000000"/>
                </a:solidFill>
                <a:latin typeface="Calibri Light" panose="020F0302020204030204" pitchFamily="34" charset="0"/>
              </a:rPr>
            </a:br>
            <a:r>
              <a:rPr lang="en-US" sz="1200" dirty="0">
                <a:solidFill>
                  <a:srgbClr val="000000"/>
                </a:solidFill>
                <a:latin typeface="Calibri Light" panose="020F0302020204030204" pitchFamily="34" charset="0"/>
              </a:rPr>
              <a:t>Drop off service includes buffet linens for the food table and disposable service ware for your event. Orders will be delivered 30 minutes prior to the event times indicated on your Catering Event Order.  No service staff included. Client is responsible for all table service and cleanup. </a:t>
            </a:r>
            <a:br>
              <a:rPr lang="en-US" sz="1200" dirty="0">
                <a:solidFill>
                  <a:srgbClr val="000000"/>
                </a:solidFill>
                <a:latin typeface="Calibri Light" panose="020F0302020204030204" pitchFamily="34" charset="0"/>
              </a:rPr>
            </a:br>
            <a:endParaRPr lang="en-US" sz="1200" b="1" dirty="0">
              <a:solidFill>
                <a:srgbClr val="000000"/>
              </a:solidFill>
              <a:latin typeface="Calibri Light" panose="020F0302020204030204" pitchFamily="34" charset="0"/>
            </a:endParaRPr>
          </a:p>
          <a:p>
            <a:r>
              <a:rPr lang="en-US" sz="1200" b="1" u="sng" dirty="0">
                <a:solidFill>
                  <a:srgbClr val="000000"/>
                </a:solidFill>
                <a:latin typeface="Calibri Light" panose="020F0302020204030204" pitchFamily="34" charset="0"/>
              </a:rPr>
              <a:t>BASIC BUFFET SERVICE</a:t>
            </a:r>
            <a:br>
              <a:rPr lang="en-US" sz="1200" u="sng" dirty="0">
                <a:solidFill>
                  <a:srgbClr val="000000"/>
                </a:solidFill>
                <a:latin typeface="Calibri Light" panose="020F0302020204030204" pitchFamily="34" charset="0"/>
              </a:rPr>
            </a:br>
            <a:r>
              <a:rPr lang="en-US" sz="1200" dirty="0">
                <a:solidFill>
                  <a:srgbClr val="000000"/>
                </a:solidFill>
                <a:latin typeface="Calibri Light" panose="020F0302020204030204" pitchFamily="34" charset="0"/>
              </a:rPr>
              <a:t>Recommended for casual full breakfasts receptions, lunches and dinner, this service includes upscale disposable and buffet table lines. Guest table linen will be an additional charge.  Orders will be delivered and setup 30 minutes prior to and cleaned up 30 minutes follow the event times indicated on your Catering Event Order.  No service staff included. Client is responsible for all table service. Events over 50 people or involving refilling the serving line must be attended by service staff.  Please see staffing guidelines below. </a:t>
            </a:r>
          </a:p>
          <a:p>
            <a:r>
              <a:rPr lang="en-US" sz="1200" b="1" u="sng" dirty="0">
                <a:solidFill>
                  <a:srgbClr val="000000"/>
                </a:solidFill>
                <a:latin typeface="Calibri Light" panose="020F0302020204030204" pitchFamily="34" charset="0"/>
              </a:rPr>
              <a:t>FULL-SERVICE TABLE SERVICE</a:t>
            </a:r>
            <a:r>
              <a:rPr lang="en-US" sz="1200" b="1" dirty="0">
                <a:solidFill>
                  <a:srgbClr val="000000"/>
                </a:solidFill>
                <a:latin typeface="Calibri Light" panose="020F0302020204030204" pitchFamily="34" charset="0"/>
              </a:rPr>
              <a:t> </a:t>
            </a:r>
            <a:br>
              <a:rPr lang="en-US" sz="1200" i="1" u="sng" dirty="0">
                <a:solidFill>
                  <a:srgbClr val="000000"/>
                </a:solidFill>
                <a:latin typeface="Calibri Light" panose="020F0302020204030204" pitchFamily="34" charset="0"/>
              </a:rPr>
            </a:br>
            <a:r>
              <a:rPr lang="en-US" sz="1200" dirty="0">
                <a:solidFill>
                  <a:srgbClr val="000000"/>
                </a:solidFill>
                <a:latin typeface="Calibri Light" panose="020F0302020204030204" pitchFamily="34" charset="0"/>
              </a:rPr>
              <a:t>Waited table service is available for more formal sit-down meals. Service includes complete setup and cleanup of your event. China, glassware, silver, basic guest table linens and cloth napkins are included. One server per 25 guests is included. </a:t>
            </a:r>
          </a:p>
          <a:p>
            <a:pPr>
              <a:buClr>
                <a:srgbClr val="000000"/>
              </a:buClr>
              <a:buFont typeface="Symbol" panose="05050102010706020507" pitchFamily="18" charset="2"/>
              <a:buChar char="·"/>
            </a:pPr>
            <a:r>
              <a:rPr lang="en-US" sz="1200" b="1" dirty="0">
                <a:solidFill>
                  <a:srgbClr val="000000"/>
                </a:solidFill>
                <a:latin typeface="Calibri Light" panose="020F0302020204030204" pitchFamily="34" charset="0"/>
              </a:rPr>
              <a:t>Upgrade to biodegradable disposables</a:t>
            </a:r>
            <a:r>
              <a:rPr lang="en-US" sz="1200" dirty="0">
                <a:solidFill>
                  <a:srgbClr val="000000"/>
                </a:solidFill>
                <a:latin typeface="Calibri Light" panose="020F0302020204030204" pitchFamily="34" charset="0"/>
              </a:rPr>
              <a:t> $1.50 per person</a:t>
            </a:r>
          </a:p>
          <a:p>
            <a:pPr>
              <a:buClr>
                <a:srgbClr val="000000"/>
              </a:buClr>
              <a:buFont typeface="Symbol" panose="05050102010706020507" pitchFamily="18" charset="2"/>
              <a:buChar char="·"/>
            </a:pPr>
            <a:r>
              <a:rPr lang="en-US" sz="1200" b="1" dirty="0">
                <a:solidFill>
                  <a:srgbClr val="000000"/>
                </a:solidFill>
                <a:latin typeface="Calibri Light" panose="020F0302020204030204" pitchFamily="34" charset="0"/>
              </a:rPr>
              <a:t>China service on buffet</a:t>
            </a:r>
            <a:r>
              <a:rPr lang="en-US" sz="1200" dirty="0">
                <a:solidFill>
                  <a:srgbClr val="000000"/>
                </a:solidFill>
                <a:latin typeface="Calibri Light" panose="020F0302020204030204" pitchFamily="34" charset="0"/>
              </a:rPr>
              <a:t> includes china service ware set up, house linen for guest seating tables and servers - $3.99 per person </a:t>
            </a:r>
          </a:p>
          <a:p>
            <a:pPr>
              <a:buClr>
                <a:srgbClr val="000000"/>
              </a:buClr>
              <a:buFont typeface="Symbol" panose="05050102010706020507" pitchFamily="18" charset="2"/>
              <a:buChar char="·"/>
            </a:pPr>
            <a:r>
              <a:rPr lang="en-US" sz="1200" b="1" dirty="0">
                <a:solidFill>
                  <a:srgbClr val="000000"/>
                </a:solidFill>
                <a:latin typeface="Calibri Light" panose="020F0302020204030204" pitchFamily="34" charset="0"/>
              </a:rPr>
              <a:t>China service on reception </a:t>
            </a:r>
            <a:r>
              <a:rPr lang="en-US" sz="1200" dirty="0">
                <a:solidFill>
                  <a:srgbClr val="000000"/>
                </a:solidFill>
                <a:latin typeface="Calibri Light" panose="020F0302020204030204" pitchFamily="34" charset="0"/>
              </a:rPr>
              <a:t>includes china service ware set up and servers - $2.99 per person</a:t>
            </a:r>
          </a:p>
          <a:p>
            <a:pPr>
              <a:buClr>
                <a:srgbClr val="000000"/>
              </a:buClr>
              <a:buFont typeface="Symbol" panose="05050102010706020507" pitchFamily="18" charset="2"/>
              <a:buChar char="·"/>
            </a:pPr>
            <a:r>
              <a:rPr lang="en-US" sz="1200" b="1" dirty="0">
                <a:solidFill>
                  <a:srgbClr val="000000"/>
                </a:solidFill>
                <a:latin typeface="Calibri Light" panose="020F0302020204030204" pitchFamily="34" charset="0"/>
              </a:rPr>
              <a:t>Beverage service </a:t>
            </a:r>
            <a:r>
              <a:rPr lang="en-US" sz="1200" dirty="0">
                <a:solidFill>
                  <a:srgbClr val="000000"/>
                </a:solidFill>
                <a:latin typeface="Calibri Light" panose="020F0302020204030204" pitchFamily="34" charset="0"/>
              </a:rPr>
              <a:t>includes appropriate glass and stemware - $1.50 per person</a:t>
            </a:r>
          </a:p>
          <a:p>
            <a:pPr>
              <a:buClr>
                <a:srgbClr val="000000"/>
              </a:buClr>
              <a:buFont typeface="Symbol" panose="05050102010706020507" pitchFamily="18" charset="2"/>
              <a:buChar char="·"/>
            </a:pPr>
            <a:r>
              <a:rPr lang="en-US" sz="1200" b="1" dirty="0">
                <a:solidFill>
                  <a:srgbClr val="000000"/>
                </a:solidFill>
                <a:latin typeface="Calibri Light" panose="020F0302020204030204" pitchFamily="34" charset="0"/>
              </a:rPr>
              <a:t>Full-service drop-off china ware </a:t>
            </a:r>
            <a:r>
              <a:rPr lang="en-US" sz="1200" dirty="0">
                <a:solidFill>
                  <a:srgbClr val="000000"/>
                </a:solidFill>
                <a:latin typeface="Calibri Light" panose="020F0302020204030204" pitchFamily="34" charset="0"/>
              </a:rPr>
              <a:t>(only available for 25 people or less) - $2.99 per person</a:t>
            </a:r>
          </a:p>
          <a:p>
            <a:endParaRPr lang="en-US" sz="1200" dirty="0">
              <a:solidFill>
                <a:srgbClr val="000000"/>
              </a:solidFill>
              <a:latin typeface="Calibri Light" panose="020F0302020204030204" pitchFamily="34" charset="0"/>
            </a:endParaRPr>
          </a:p>
          <a:p>
            <a:r>
              <a:rPr lang="en-US" sz="1200" b="1" u="sng" dirty="0">
                <a:solidFill>
                  <a:srgbClr val="333333"/>
                </a:solidFill>
                <a:latin typeface="Calibri Light" panose="020F0302020204030204" pitchFamily="34" charset="0"/>
              </a:rPr>
              <a:t>The required number of staff for full -service events:</a:t>
            </a:r>
          </a:p>
          <a:p>
            <a:r>
              <a:rPr lang="en-US" sz="1200" dirty="0">
                <a:solidFill>
                  <a:srgbClr val="333333"/>
                </a:solidFill>
                <a:latin typeface="Calibri Light" panose="020F0302020204030204" pitchFamily="34" charset="0"/>
              </a:rPr>
              <a:t>Disposable buffet or reception - one server per 50 guests </a:t>
            </a:r>
          </a:p>
          <a:p>
            <a:r>
              <a:rPr lang="en-US" sz="1200" dirty="0">
                <a:solidFill>
                  <a:srgbClr val="333333"/>
                </a:solidFill>
                <a:latin typeface="Calibri Light" panose="020F0302020204030204" pitchFamily="34" charset="0"/>
              </a:rPr>
              <a:t>China buffet service - one server per 30 guests</a:t>
            </a:r>
          </a:p>
          <a:p>
            <a:r>
              <a:rPr lang="en-US" sz="1200" dirty="0">
                <a:solidFill>
                  <a:srgbClr val="333333"/>
                </a:solidFill>
                <a:latin typeface="Calibri Light" panose="020F0302020204030204" pitchFamily="34" charset="0"/>
              </a:rPr>
              <a:t>China plated service - one server per 20 guests</a:t>
            </a:r>
          </a:p>
          <a:p>
            <a:r>
              <a:rPr lang="en-US" sz="1200" dirty="0">
                <a:solidFill>
                  <a:srgbClr val="333333"/>
                </a:solidFill>
                <a:latin typeface="Calibri Light" panose="020F0302020204030204" pitchFamily="34" charset="0"/>
              </a:rPr>
              <a:t>China reception - one server per 30 guests</a:t>
            </a:r>
          </a:p>
          <a:p>
            <a:r>
              <a:rPr lang="en-US" sz="1200" dirty="0">
                <a:solidFill>
                  <a:srgbClr val="333333"/>
                </a:solidFill>
                <a:latin typeface="Calibri Light" panose="020F0302020204030204" pitchFamily="34" charset="0"/>
              </a:rPr>
              <a:t>Bartenders &amp; Beverage Service  – 2 per 50 guests</a:t>
            </a:r>
          </a:p>
          <a:p>
            <a:endParaRPr lang="en-US" sz="1200" dirty="0">
              <a:solidFill>
                <a:srgbClr val="333333"/>
              </a:solidFill>
              <a:latin typeface="Calibri Light" panose="020F0302020204030204" pitchFamily="34" charset="0"/>
            </a:endParaRPr>
          </a:p>
          <a:p>
            <a:pPr>
              <a:spcAft>
                <a:spcPts val="600"/>
              </a:spcAft>
            </a:pPr>
            <a:r>
              <a:rPr lang="en-US" sz="1100" dirty="0">
                <a:solidFill>
                  <a:srgbClr val="333333"/>
                </a:solidFill>
                <a:latin typeface="Calibri Light" panose="020F0302020204030204" pitchFamily="34" charset="0"/>
              </a:rPr>
              <a:t>Chefs and back of the house staff will vary with each event depending on group size and menu.</a:t>
            </a:r>
          </a:p>
          <a:p>
            <a:pPr>
              <a:spcAft>
                <a:spcPts val="600"/>
              </a:spcAft>
            </a:pPr>
            <a:r>
              <a:rPr lang="en-US" sz="1100" dirty="0">
                <a:solidFill>
                  <a:srgbClr val="333333"/>
                </a:solidFill>
                <a:latin typeface="Calibri Light" panose="020F0302020204030204" pitchFamily="34" charset="0"/>
              </a:rPr>
              <a:t>All service staff are charged at $18.00 per hour with a minimum of 3 hours.</a:t>
            </a:r>
          </a:p>
          <a:p>
            <a:pPr>
              <a:spcAft>
                <a:spcPts val="600"/>
              </a:spcAft>
            </a:pPr>
            <a:r>
              <a:rPr lang="en-US" sz="1100" dirty="0">
                <a:solidFill>
                  <a:srgbClr val="000000"/>
                </a:solidFill>
                <a:latin typeface="Calibri Light" panose="020F0302020204030204" pitchFamily="34" charset="0"/>
              </a:rPr>
              <a:t>Prices are based on the duration of the event plus one-half hour prior and one-half hour after to cover setup and tear down.  We are happy to extend the service time for an additional charge. </a:t>
            </a:r>
          </a:p>
          <a:p>
            <a:pPr>
              <a:spcAft>
                <a:spcPts val="600"/>
              </a:spcAft>
            </a:pPr>
            <a:r>
              <a:rPr lang="en-US" sz="1100" dirty="0">
                <a:solidFill>
                  <a:srgbClr val="000000"/>
                </a:solidFill>
                <a:latin typeface="Calibri Light" panose="020F0302020204030204" pitchFamily="34" charset="0"/>
              </a:rPr>
              <a:t>For delivered orders, the food will be delivered to your event location, set up, and cleaned up after the event. It will not be attended during the event unless previous arrangements have been made for service staff.  Additional charges will apply.</a:t>
            </a:r>
          </a:p>
          <a:p>
            <a:pPr>
              <a:spcAft>
                <a:spcPts val="600"/>
              </a:spcAft>
            </a:pPr>
            <a:r>
              <a:rPr lang="en-US" sz="1100" dirty="0">
                <a:solidFill>
                  <a:srgbClr val="000000"/>
                </a:solidFill>
                <a:latin typeface="Calibri Light" panose="020F0302020204030204" pitchFamily="34" charset="0"/>
              </a:rPr>
              <a:t>Events over 50 people or involving refilling the serving line must be attended at the Catering Services predetermined staffing levels and service staff charges will be added to the final bill.</a:t>
            </a:r>
          </a:p>
          <a:p>
            <a:pPr>
              <a:spcAft>
                <a:spcPts val="600"/>
              </a:spcAft>
            </a:pPr>
            <a:r>
              <a:rPr lang="en-US" sz="1100" dirty="0">
                <a:solidFill>
                  <a:srgbClr val="000000"/>
                </a:solidFill>
                <a:latin typeface="Calibri Light" panose="020F0302020204030204" pitchFamily="34" charset="0"/>
              </a:rPr>
              <a:t>Unscheduled client requests for refills, additional food, etc. are available for an additional charge.</a:t>
            </a:r>
            <a:endParaRPr lang="en-US" sz="1100" dirty="0"/>
          </a:p>
        </p:txBody>
      </p:sp>
    </p:spTree>
    <p:extLst>
      <p:ext uri="{BB962C8B-B14F-4D97-AF65-F5344CB8AC3E}">
        <p14:creationId xmlns:p14="http://schemas.microsoft.com/office/powerpoint/2010/main" val="421692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AB0B7C-3284-46C7-8C80-F0AFAF36D5AD}"/>
              </a:ext>
            </a:extLst>
          </p:cNvPr>
          <p:cNvSpPr>
            <a:spLocks noGrp="1"/>
          </p:cNvSpPr>
          <p:nvPr>
            <p:ph type="title"/>
          </p:nvPr>
        </p:nvSpPr>
        <p:spPr>
          <a:xfrm>
            <a:off x="699516" y="420353"/>
            <a:ext cx="6412230" cy="663605"/>
          </a:xfrm>
        </p:spPr>
        <p:txBody>
          <a:bodyPr/>
          <a:lstStyle/>
          <a:p>
            <a:r>
              <a:rPr lang="en-US" dirty="0"/>
              <a:t>Notes:</a:t>
            </a:r>
          </a:p>
        </p:txBody>
      </p:sp>
      <p:graphicFrame>
        <p:nvGraphicFramePr>
          <p:cNvPr id="10" name="Content Placeholder 9">
            <a:extLst>
              <a:ext uri="{FF2B5EF4-FFF2-40B4-BE49-F238E27FC236}">
                <a16:creationId xmlns:a16="http://schemas.microsoft.com/office/drawing/2014/main" id="{C912D307-8A11-4FC5-96F0-9C660BA9F018}"/>
              </a:ext>
            </a:extLst>
          </p:cNvPr>
          <p:cNvGraphicFramePr>
            <a:graphicFrameLocks noGrp="1"/>
          </p:cNvGraphicFramePr>
          <p:nvPr>
            <p:ph idx="1"/>
            <p:extLst>
              <p:ext uri="{D42A27DB-BD31-4B8C-83A1-F6EECF244321}">
                <p14:modId xmlns:p14="http://schemas.microsoft.com/office/powerpoint/2010/main" val="1843713467"/>
              </p:ext>
            </p:extLst>
          </p:nvPr>
        </p:nvGraphicFramePr>
        <p:xfrm>
          <a:off x="700088" y="963613"/>
          <a:ext cx="6411912" cy="8158480"/>
        </p:xfrm>
        <a:graphic>
          <a:graphicData uri="http://schemas.openxmlformats.org/drawingml/2006/table">
            <a:tbl>
              <a:tblPr firstRow="1" bandRow="1">
                <a:tableStyleId>{5C22544A-7EE6-4342-B048-85BDC9FD1C3A}</a:tableStyleId>
              </a:tblPr>
              <a:tblGrid>
                <a:gridCol w="6411912">
                  <a:extLst>
                    <a:ext uri="{9D8B030D-6E8A-4147-A177-3AD203B41FA5}">
                      <a16:colId xmlns:a16="http://schemas.microsoft.com/office/drawing/2014/main" val="1395682394"/>
                    </a:ext>
                  </a:extLst>
                </a:gridCol>
              </a:tblGrid>
              <a:tr h="370840">
                <a:tc>
                  <a:txBody>
                    <a:bodyPr/>
                    <a:lstStyle/>
                    <a:p>
                      <a:endParaRPr lang="en-US" dirty="0"/>
                    </a:p>
                  </a:txBody>
                  <a:tcPr/>
                </a:tc>
                <a:extLst>
                  <a:ext uri="{0D108BD9-81ED-4DB2-BD59-A6C34878D82A}">
                    <a16:rowId xmlns:a16="http://schemas.microsoft.com/office/drawing/2014/main" val="1668606773"/>
                  </a:ext>
                </a:extLst>
              </a:tr>
              <a:tr h="370840">
                <a:tc>
                  <a:txBody>
                    <a:bodyPr/>
                    <a:lstStyle/>
                    <a:p>
                      <a:endParaRPr lang="en-US" dirty="0"/>
                    </a:p>
                  </a:txBody>
                  <a:tcPr/>
                </a:tc>
                <a:extLst>
                  <a:ext uri="{0D108BD9-81ED-4DB2-BD59-A6C34878D82A}">
                    <a16:rowId xmlns:a16="http://schemas.microsoft.com/office/drawing/2014/main" val="391098542"/>
                  </a:ext>
                </a:extLst>
              </a:tr>
              <a:tr h="370840">
                <a:tc>
                  <a:txBody>
                    <a:bodyPr/>
                    <a:lstStyle/>
                    <a:p>
                      <a:endParaRPr lang="en-US" dirty="0"/>
                    </a:p>
                  </a:txBody>
                  <a:tcPr/>
                </a:tc>
                <a:extLst>
                  <a:ext uri="{0D108BD9-81ED-4DB2-BD59-A6C34878D82A}">
                    <a16:rowId xmlns:a16="http://schemas.microsoft.com/office/drawing/2014/main" val="1517369844"/>
                  </a:ext>
                </a:extLst>
              </a:tr>
              <a:tr h="370840">
                <a:tc>
                  <a:txBody>
                    <a:bodyPr/>
                    <a:lstStyle/>
                    <a:p>
                      <a:endParaRPr lang="en-US" dirty="0"/>
                    </a:p>
                  </a:txBody>
                  <a:tcPr/>
                </a:tc>
                <a:extLst>
                  <a:ext uri="{0D108BD9-81ED-4DB2-BD59-A6C34878D82A}">
                    <a16:rowId xmlns:a16="http://schemas.microsoft.com/office/drawing/2014/main" val="2706363280"/>
                  </a:ext>
                </a:extLst>
              </a:tr>
              <a:tr h="370840">
                <a:tc>
                  <a:txBody>
                    <a:bodyPr/>
                    <a:lstStyle/>
                    <a:p>
                      <a:endParaRPr lang="en-US" dirty="0"/>
                    </a:p>
                  </a:txBody>
                  <a:tcPr/>
                </a:tc>
                <a:extLst>
                  <a:ext uri="{0D108BD9-81ED-4DB2-BD59-A6C34878D82A}">
                    <a16:rowId xmlns:a16="http://schemas.microsoft.com/office/drawing/2014/main" val="4013488628"/>
                  </a:ext>
                </a:extLst>
              </a:tr>
              <a:tr h="370840">
                <a:tc>
                  <a:txBody>
                    <a:bodyPr/>
                    <a:lstStyle/>
                    <a:p>
                      <a:endParaRPr lang="en-US" dirty="0"/>
                    </a:p>
                  </a:txBody>
                  <a:tcPr/>
                </a:tc>
                <a:extLst>
                  <a:ext uri="{0D108BD9-81ED-4DB2-BD59-A6C34878D82A}">
                    <a16:rowId xmlns:a16="http://schemas.microsoft.com/office/drawing/2014/main" val="571017883"/>
                  </a:ext>
                </a:extLst>
              </a:tr>
              <a:tr h="370840">
                <a:tc>
                  <a:txBody>
                    <a:bodyPr/>
                    <a:lstStyle/>
                    <a:p>
                      <a:endParaRPr lang="en-US" dirty="0"/>
                    </a:p>
                  </a:txBody>
                  <a:tcPr/>
                </a:tc>
                <a:extLst>
                  <a:ext uri="{0D108BD9-81ED-4DB2-BD59-A6C34878D82A}">
                    <a16:rowId xmlns:a16="http://schemas.microsoft.com/office/drawing/2014/main" val="41986839"/>
                  </a:ext>
                </a:extLst>
              </a:tr>
              <a:tr h="370840">
                <a:tc>
                  <a:txBody>
                    <a:bodyPr/>
                    <a:lstStyle/>
                    <a:p>
                      <a:endParaRPr lang="en-US" dirty="0"/>
                    </a:p>
                  </a:txBody>
                  <a:tcPr/>
                </a:tc>
                <a:extLst>
                  <a:ext uri="{0D108BD9-81ED-4DB2-BD59-A6C34878D82A}">
                    <a16:rowId xmlns:a16="http://schemas.microsoft.com/office/drawing/2014/main" val="3652670352"/>
                  </a:ext>
                </a:extLst>
              </a:tr>
              <a:tr h="370840">
                <a:tc>
                  <a:txBody>
                    <a:bodyPr/>
                    <a:lstStyle/>
                    <a:p>
                      <a:endParaRPr lang="en-US" dirty="0"/>
                    </a:p>
                  </a:txBody>
                  <a:tcPr/>
                </a:tc>
                <a:extLst>
                  <a:ext uri="{0D108BD9-81ED-4DB2-BD59-A6C34878D82A}">
                    <a16:rowId xmlns:a16="http://schemas.microsoft.com/office/drawing/2014/main" val="2261473429"/>
                  </a:ext>
                </a:extLst>
              </a:tr>
              <a:tr h="370840">
                <a:tc>
                  <a:txBody>
                    <a:bodyPr/>
                    <a:lstStyle/>
                    <a:p>
                      <a:endParaRPr lang="en-US" dirty="0"/>
                    </a:p>
                  </a:txBody>
                  <a:tcPr/>
                </a:tc>
                <a:extLst>
                  <a:ext uri="{0D108BD9-81ED-4DB2-BD59-A6C34878D82A}">
                    <a16:rowId xmlns:a16="http://schemas.microsoft.com/office/drawing/2014/main" val="2170714325"/>
                  </a:ext>
                </a:extLst>
              </a:tr>
              <a:tr h="370840">
                <a:tc>
                  <a:txBody>
                    <a:bodyPr/>
                    <a:lstStyle/>
                    <a:p>
                      <a:endParaRPr lang="en-US" dirty="0"/>
                    </a:p>
                  </a:txBody>
                  <a:tcPr/>
                </a:tc>
                <a:extLst>
                  <a:ext uri="{0D108BD9-81ED-4DB2-BD59-A6C34878D82A}">
                    <a16:rowId xmlns:a16="http://schemas.microsoft.com/office/drawing/2014/main" val="2434423698"/>
                  </a:ext>
                </a:extLst>
              </a:tr>
              <a:tr h="370840">
                <a:tc>
                  <a:txBody>
                    <a:bodyPr/>
                    <a:lstStyle/>
                    <a:p>
                      <a:endParaRPr lang="en-US" dirty="0"/>
                    </a:p>
                  </a:txBody>
                  <a:tcPr/>
                </a:tc>
                <a:extLst>
                  <a:ext uri="{0D108BD9-81ED-4DB2-BD59-A6C34878D82A}">
                    <a16:rowId xmlns:a16="http://schemas.microsoft.com/office/drawing/2014/main" val="3177418762"/>
                  </a:ext>
                </a:extLst>
              </a:tr>
              <a:tr h="370840">
                <a:tc>
                  <a:txBody>
                    <a:bodyPr/>
                    <a:lstStyle/>
                    <a:p>
                      <a:endParaRPr lang="en-US" dirty="0"/>
                    </a:p>
                  </a:txBody>
                  <a:tcPr/>
                </a:tc>
                <a:extLst>
                  <a:ext uri="{0D108BD9-81ED-4DB2-BD59-A6C34878D82A}">
                    <a16:rowId xmlns:a16="http://schemas.microsoft.com/office/drawing/2014/main" val="631131647"/>
                  </a:ext>
                </a:extLst>
              </a:tr>
              <a:tr h="370840">
                <a:tc>
                  <a:txBody>
                    <a:bodyPr/>
                    <a:lstStyle/>
                    <a:p>
                      <a:endParaRPr lang="en-US" dirty="0"/>
                    </a:p>
                  </a:txBody>
                  <a:tcPr/>
                </a:tc>
                <a:extLst>
                  <a:ext uri="{0D108BD9-81ED-4DB2-BD59-A6C34878D82A}">
                    <a16:rowId xmlns:a16="http://schemas.microsoft.com/office/drawing/2014/main" val="1131980758"/>
                  </a:ext>
                </a:extLst>
              </a:tr>
              <a:tr h="370840">
                <a:tc>
                  <a:txBody>
                    <a:bodyPr/>
                    <a:lstStyle/>
                    <a:p>
                      <a:endParaRPr lang="en-US" dirty="0"/>
                    </a:p>
                  </a:txBody>
                  <a:tcPr/>
                </a:tc>
                <a:extLst>
                  <a:ext uri="{0D108BD9-81ED-4DB2-BD59-A6C34878D82A}">
                    <a16:rowId xmlns:a16="http://schemas.microsoft.com/office/drawing/2014/main" val="1874250826"/>
                  </a:ext>
                </a:extLst>
              </a:tr>
              <a:tr h="370840">
                <a:tc>
                  <a:txBody>
                    <a:bodyPr/>
                    <a:lstStyle/>
                    <a:p>
                      <a:endParaRPr lang="en-US" dirty="0"/>
                    </a:p>
                  </a:txBody>
                  <a:tcPr/>
                </a:tc>
                <a:extLst>
                  <a:ext uri="{0D108BD9-81ED-4DB2-BD59-A6C34878D82A}">
                    <a16:rowId xmlns:a16="http://schemas.microsoft.com/office/drawing/2014/main" val="343013036"/>
                  </a:ext>
                </a:extLst>
              </a:tr>
              <a:tr h="370840">
                <a:tc>
                  <a:txBody>
                    <a:bodyPr/>
                    <a:lstStyle/>
                    <a:p>
                      <a:endParaRPr lang="en-US" dirty="0"/>
                    </a:p>
                  </a:txBody>
                  <a:tcPr/>
                </a:tc>
                <a:extLst>
                  <a:ext uri="{0D108BD9-81ED-4DB2-BD59-A6C34878D82A}">
                    <a16:rowId xmlns:a16="http://schemas.microsoft.com/office/drawing/2014/main" val="2843008210"/>
                  </a:ext>
                </a:extLst>
              </a:tr>
              <a:tr h="370840">
                <a:tc>
                  <a:txBody>
                    <a:bodyPr/>
                    <a:lstStyle/>
                    <a:p>
                      <a:endParaRPr lang="en-US" dirty="0"/>
                    </a:p>
                  </a:txBody>
                  <a:tcPr/>
                </a:tc>
                <a:extLst>
                  <a:ext uri="{0D108BD9-81ED-4DB2-BD59-A6C34878D82A}">
                    <a16:rowId xmlns:a16="http://schemas.microsoft.com/office/drawing/2014/main" val="102098856"/>
                  </a:ext>
                </a:extLst>
              </a:tr>
              <a:tr h="370840">
                <a:tc>
                  <a:txBody>
                    <a:bodyPr/>
                    <a:lstStyle/>
                    <a:p>
                      <a:endParaRPr lang="en-US" dirty="0"/>
                    </a:p>
                  </a:txBody>
                  <a:tcPr/>
                </a:tc>
                <a:extLst>
                  <a:ext uri="{0D108BD9-81ED-4DB2-BD59-A6C34878D82A}">
                    <a16:rowId xmlns:a16="http://schemas.microsoft.com/office/drawing/2014/main" val="2713400269"/>
                  </a:ext>
                </a:extLst>
              </a:tr>
              <a:tr h="370840">
                <a:tc>
                  <a:txBody>
                    <a:bodyPr/>
                    <a:lstStyle/>
                    <a:p>
                      <a:endParaRPr lang="en-US" dirty="0"/>
                    </a:p>
                  </a:txBody>
                  <a:tcPr/>
                </a:tc>
                <a:extLst>
                  <a:ext uri="{0D108BD9-81ED-4DB2-BD59-A6C34878D82A}">
                    <a16:rowId xmlns:a16="http://schemas.microsoft.com/office/drawing/2014/main" val="3342601526"/>
                  </a:ext>
                </a:extLst>
              </a:tr>
              <a:tr h="370840">
                <a:tc>
                  <a:txBody>
                    <a:bodyPr/>
                    <a:lstStyle/>
                    <a:p>
                      <a:endParaRPr lang="en-US" dirty="0"/>
                    </a:p>
                  </a:txBody>
                  <a:tcPr/>
                </a:tc>
                <a:extLst>
                  <a:ext uri="{0D108BD9-81ED-4DB2-BD59-A6C34878D82A}">
                    <a16:rowId xmlns:a16="http://schemas.microsoft.com/office/drawing/2014/main" val="918068845"/>
                  </a:ext>
                </a:extLst>
              </a:tr>
              <a:tr h="370840">
                <a:tc>
                  <a:txBody>
                    <a:bodyPr/>
                    <a:lstStyle/>
                    <a:p>
                      <a:endParaRPr lang="en-US" dirty="0"/>
                    </a:p>
                  </a:txBody>
                  <a:tcPr/>
                </a:tc>
                <a:extLst>
                  <a:ext uri="{0D108BD9-81ED-4DB2-BD59-A6C34878D82A}">
                    <a16:rowId xmlns:a16="http://schemas.microsoft.com/office/drawing/2014/main" val="2903108899"/>
                  </a:ext>
                </a:extLst>
              </a:tr>
            </a:tbl>
          </a:graphicData>
        </a:graphic>
      </p:graphicFrame>
      <p:sp>
        <p:nvSpPr>
          <p:cNvPr id="7" name="Slide Number Placeholder 6">
            <a:extLst>
              <a:ext uri="{FF2B5EF4-FFF2-40B4-BE49-F238E27FC236}">
                <a16:creationId xmlns:a16="http://schemas.microsoft.com/office/drawing/2014/main" id="{A8DF72B6-440F-414A-86DD-2C54BE0D48CA}"/>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328003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16" y="420354"/>
            <a:ext cx="6412230" cy="1264756"/>
          </a:xfrm>
        </p:spPr>
        <p:txBody>
          <a:bodyPr>
            <a:normAutofit/>
          </a:bodyPr>
          <a:lstStyle/>
          <a:p>
            <a:pPr algn="ctr"/>
            <a:r>
              <a:rPr lang="en-US" sz="4800" dirty="0">
                <a:latin typeface="AR JULIAN" panose="02000000000000000000" pitchFamily="2" charset="0"/>
              </a:rPr>
              <a:t>Catering Idea Guide</a:t>
            </a:r>
          </a:p>
        </p:txBody>
      </p:sp>
      <p:pic>
        <p:nvPicPr>
          <p:cNvPr id="9" name="Content Placeholder 8"/>
          <p:cNvPicPr>
            <a:picLocks noGrp="1" noChangeAspect="1"/>
          </p:cNvPicPr>
          <p:nvPr>
            <p:ph idx="1"/>
          </p:nvPr>
        </p:nvPicPr>
        <p:blipFill>
          <a:blip r:embed="rId2"/>
          <a:stretch>
            <a:fillRect/>
          </a:stretch>
        </p:blipFill>
        <p:spPr>
          <a:xfrm>
            <a:off x="597535" y="3043031"/>
            <a:ext cx="6605736" cy="4403824"/>
          </a:xfrm>
          <a:prstGeom prst="rect">
            <a:avLst/>
          </a:prstGeom>
          <a:ln>
            <a:noFill/>
          </a:ln>
          <a:effectLst>
            <a:softEdge rad="112500"/>
          </a:effectLst>
        </p:spPr>
      </p:pic>
      <p:pic>
        <p:nvPicPr>
          <p:cNvPr id="4" name="Picture 3"/>
          <p:cNvPicPr>
            <a:picLocks noChangeAspect="1"/>
          </p:cNvPicPr>
          <p:nvPr/>
        </p:nvPicPr>
        <p:blipFill>
          <a:blip r:embed="rId3"/>
          <a:stretch>
            <a:fillRect/>
          </a:stretch>
        </p:blipFill>
        <p:spPr>
          <a:xfrm>
            <a:off x="346818" y="8621897"/>
            <a:ext cx="1175919" cy="1253623"/>
          </a:xfrm>
          <a:prstGeom prst="rect">
            <a:avLst/>
          </a:prstGeom>
        </p:spPr>
      </p:pic>
    </p:spTree>
    <p:extLst>
      <p:ext uri="{BB962C8B-B14F-4D97-AF65-F5344CB8AC3E}">
        <p14:creationId xmlns:p14="http://schemas.microsoft.com/office/powerpoint/2010/main" val="3328377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l="14061" r="14061"/>
          <a:stretch>
            <a:fillRect/>
          </a:stretch>
        </p:blipFill>
        <p:spPr>
          <a:xfrm>
            <a:off x="9" y="-320040"/>
            <a:ext cx="7772391" cy="7208778"/>
          </a:xfrm>
        </p:spPr>
      </p:pic>
      <p:sp>
        <p:nvSpPr>
          <p:cNvPr id="7" name="TextBox 6"/>
          <p:cNvSpPr txBox="1"/>
          <p:nvPr/>
        </p:nvSpPr>
        <p:spPr>
          <a:xfrm>
            <a:off x="0" y="666204"/>
            <a:ext cx="7772400" cy="1354217"/>
          </a:xfrm>
          <a:prstGeom prst="rect">
            <a:avLst/>
          </a:prstGeom>
          <a:noFill/>
        </p:spPr>
        <p:txBody>
          <a:bodyPr wrap="square" rtlCol="0">
            <a:spAutoFit/>
          </a:bodyPr>
          <a:lstStyle/>
          <a:p>
            <a:pPr algn="ctr"/>
            <a:r>
              <a:rPr lang="en-US" sz="5400" dirty="0">
                <a:solidFill>
                  <a:schemeClr val="bg1"/>
                </a:solidFill>
                <a:latin typeface="AR BERKLEY" panose="02000000000000000000" pitchFamily="2" charset="0"/>
              </a:rPr>
              <a:t>Thank You…</a:t>
            </a:r>
          </a:p>
          <a:p>
            <a:pPr algn="ctr"/>
            <a:r>
              <a:rPr lang="en-US" sz="2800" dirty="0">
                <a:solidFill>
                  <a:schemeClr val="bg1"/>
                </a:solidFill>
                <a:latin typeface="AR JULIAN" panose="02000000000000000000" pitchFamily="2" charset="0"/>
              </a:rPr>
              <a:t>for choosing MMI Catering</a:t>
            </a:r>
            <a:r>
              <a:rPr lang="en-US" sz="2800" dirty="0">
                <a:solidFill>
                  <a:schemeClr val="bg1"/>
                </a:solidFill>
                <a:latin typeface="AR BERKLEY" panose="02000000000000000000" pitchFamily="2" charset="0"/>
              </a:rPr>
              <a:t> </a:t>
            </a:r>
          </a:p>
        </p:txBody>
      </p:sp>
      <p:sp>
        <p:nvSpPr>
          <p:cNvPr id="8" name="Title 1"/>
          <p:cNvSpPr txBox="1">
            <a:spLocks/>
          </p:cNvSpPr>
          <p:nvPr/>
        </p:nvSpPr>
        <p:spPr>
          <a:xfrm>
            <a:off x="284204" y="7067003"/>
            <a:ext cx="7290487" cy="2942867"/>
          </a:xfrm>
          <a:prstGeom prst="rect">
            <a:avLst/>
          </a:prstGeom>
        </p:spPr>
        <p:txBody>
          <a:bodyPr vert="horz" lIns="91440" tIns="0" rIns="91440" bIns="0" rtlCol="0" anchor="b">
            <a:noAutofit/>
          </a:bodyPr>
          <a:lstStyle>
            <a:lvl1pPr algn="l" defTabSz="777240" rtl="0" eaLnBrk="1" latinLnBrk="0" hangingPunct="1">
              <a:lnSpc>
                <a:spcPct val="85000"/>
              </a:lnSpc>
              <a:spcBef>
                <a:spcPct val="0"/>
              </a:spcBef>
              <a:buNone/>
              <a:defRPr sz="3060" b="0" kern="1200" spc="-43" baseline="0">
                <a:solidFill>
                  <a:srgbClr val="FFFFFF"/>
                </a:solidFill>
                <a:latin typeface="+mj-lt"/>
                <a:ea typeface="+mj-ea"/>
                <a:cs typeface="+mj-cs"/>
              </a:defRPr>
            </a:lvl1pPr>
          </a:lstStyle>
          <a:p>
            <a:pPr>
              <a:lnSpc>
                <a:spcPct val="90000"/>
              </a:lnSpc>
              <a:spcBef>
                <a:spcPts val="0"/>
              </a:spcBef>
            </a:pPr>
            <a:r>
              <a:rPr lang="en-US" sz="1300" spc="0" dirty="0">
                <a:solidFill>
                  <a:schemeClr val="bg1"/>
                </a:solidFill>
              </a:rPr>
              <a:t>We understand the importance of catering on your campus as well as in the community.  We are accustomed to planning and executing upscale events.  We are ready to provide you with exceptional quality, service and upscale presentation.  </a:t>
            </a:r>
            <a:br>
              <a:rPr lang="en-US" sz="1300" spc="0" dirty="0">
                <a:solidFill>
                  <a:schemeClr val="bg1"/>
                </a:solidFill>
              </a:rPr>
            </a:br>
            <a:r>
              <a:rPr lang="en-US" sz="1300" spc="0" dirty="0">
                <a:solidFill>
                  <a:schemeClr val="bg1"/>
                </a:solidFill>
              </a:rPr>
              <a:t> </a:t>
            </a:r>
            <a:br>
              <a:rPr lang="en-US" sz="1300" spc="0" dirty="0">
                <a:solidFill>
                  <a:schemeClr val="bg1"/>
                </a:solidFill>
              </a:rPr>
            </a:br>
            <a:r>
              <a:rPr lang="en-US" sz="1300" spc="0" dirty="0">
                <a:solidFill>
                  <a:schemeClr val="bg1"/>
                </a:solidFill>
              </a:rPr>
              <a:t>Our unrivaled experience, professionalism and food quality helps our team produce many incredibly successful events each year. With beautifully prepared and delicious food, outstanding design, and a courteous staff that prides itself on excellence, we’ll make your guests feel special, allowing you to focus solely on the mission of your event.  </a:t>
            </a:r>
          </a:p>
          <a:p>
            <a:pPr>
              <a:lnSpc>
                <a:spcPct val="90000"/>
              </a:lnSpc>
              <a:spcBef>
                <a:spcPts val="0"/>
              </a:spcBef>
            </a:pPr>
            <a:endParaRPr lang="en-US" sz="1300" spc="0" dirty="0">
              <a:solidFill>
                <a:schemeClr val="bg1"/>
              </a:solidFill>
            </a:endParaRPr>
          </a:p>
          <a:p>
            <a:pPr>
              <a:lnSpc>
                <a:spcPct val="90000"/>
              </a:lnSpc>
              <a:spcBef>
                <a:spcPts val="0"/>
              </a:spcBef>
            </a:pPr>
            <a:r>
              <a:rPr lang="en-US" sz="1300" spc="0" dirty="0">
                <a:solidFill>
                  <a:schemeClr val="bg1"/>
                </a:solidFill>
              </a:rPr>
              <a:t>Any budget - Any style – From 10 guests to 5,000+ - We’ll make it happen!</a:t>
            </a:r>
            <a:br>
              <a:rPr lang="en-US" sz="1300" spc="0" dirty="0">
                <a:solidFill>
                  <a:schemeClr val="bg1"/>
                </a:solidFill>
              </a:rPr>
            </a:br>
            <a:br>
              <a:rPr lang="en-US" sz="1300" spc="0" dirty="0">
                <a:solidFill>
                  <a:schemeClr val="bg1"/>
                </a:solidFill>
              </a:rPr>
            </a:br>
            <a:r>
              <a:rPr lang="en-US" sz="1300" spc="0" dirty="0">
                <a:solidFill>
                  <a:schemeClr val="bg1"/>
                </a:solidFill>
              </a:rPr>
              <a:t>From start to finish, MMI will take care of every last detail.  We will offer a broad range of catering menus and event services.  </a:t>
            </a:r>
            <a:r>
              <a:rPr lang="en-US" sz="1300" b="1" i="1" spc="0" dirty="0">
                <a:solidFill>
                  <a:schemeClr val="bg1"/>
                </a:solidFill>
              </a:rPr>
              <a:t>Our culinary team will welcome events that require custom menus and  special requests.   </a:t>
            </a:r>
            <a:r>
              <a:rPr lang="en-US" sz="1300" spc="0" dirty="0">
                <a:solidFill>
                  <a:schemeClr val="bg1"/>
                </a:solidFill>
              </a:rPr>
              <a:t>We look forward to catering your next event! </a:t>
            </a:r>
            <a:br>
              <a:rPr lang="en-US" sz="1300" spc="0" dirty="0">
                <a:solidFill>
                  <a:srgbClr val="000000"/>
                </a:solidFill>
              </a:rPr>
            </a:br>
            <a:endParaRPr lang="en-US" sz="1300" spc="0" dirty="0"/>
          </a:p>
        </p:txBody>
      </p:sp>
      <p:sp>
        <p:nvSpPr>
          <p:cNvPr id="2" name="Slide Number Placeholder 1">
            <a:extLst>
              <a:ext uri="{FF2B5EF4-FFF2-40B4-BE49-F238E27FC236}">
                <a16:creationId xmlns:a16="http://schemas.microsoft.com/office/drawing/2014/main" id="{C0B2BD2D-5367-4A14-BDA3-AB18B0D26F63}"/>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350625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18" y="36852"/>
            <a:ext cx="2959284" cy="547196"/>
          </a:xfrm>
        </p:spPr>
        <p:txBody>
          <a:bodyPr>
            <a:normAutofit/>
          </a:bodyPr>
          <a:lstStyle/>
          <a:p>
            <a:r>
              <a:rPr lang="en-US" sz="2800" b="1" dirty="0"/>
              <a:t>Levels of Service</a:t>
            </a:r>
          </a:p>
        </p:txBody>
      </p:sp>
      <p:sp>
        <p:nvSpPr>
          <p:cNvPr id="3" name="Content Placeholder 2"/>
          <p:cNvSpPr>
            <a:spLocks noGrp="1"/>
          </p:cNvSpPr>
          <p:nvPr>
            <p:ph idx="1"/>
          </p:nvPr>
        </p:nvSpPr>
        <p:spPr>
          <a:xfrm>
            <a:off x="2701833" y="1940477"/>
            <a:ext cx="4808220" cy="7425490"/>
          </a:xfrm>
        </p:spPr>
        <p:txBody>
          <a:bodyPr>
            <a:noAutofit/>
          </a:bodyPr>
          <a:lstStyle/>
          <a:p>
            <a:pPr>
              <a:lnSpc>
                <a:spcPct val="100000"/>
              </a:lnSpc>
              <a:spcBef>
                <a:spcPts val="0"/>
              </a:spcBef>
              <a:spcAft>
                <a:spcPts val="0"/>
              </a:spcAft>
            </a:pPr>
            <a:r>
              <a:rPr lang="en-US" sz="1600" dirty="0">
                <a:latin typeface="+mj-lt"/>
              </a:rPr>
              <a:t>To ensure the best possible service, our catering manager is available to assist you with the details of your event.  </a:t>
            </a:r>
          </a:p>
          <a:p>
            <a:pPr>
              <a:lnSpc>
                <a:spcPct val="100000"/>
              </a:lnSpc>
              <a:spcBef>
                <a:spcPts val="0"/>
              </a:spcBef>
              <a:spcAft>
                <a:spcPts val="0"/>
              </a:spcAft>
            </a:pPr>
            <a:endParaRPr lang="en-US" sz="1600" dirty="0">
              <a:latin typeface="+mj-lt"/>
            </a:endParaRPr>
          </a:p>
          <a:p>
            <a:pPr>
              <a:lnSpc>
                <a:spcPct val="100000"/>
              </a:lnSpc>
              <a:spcBef>
                <a:spcPts val="0"/>
              </a:spcBef>
              <a:spcAft>
                <a:spcPts val="0"/>
              </a:spcAft>
            </a:pPr>
            <a:r>
              <a:rPr lang="en-US" sz="1600" dirty="0">
                <a:latin typeface="+mj-lt"/>
              </a:rPr>
              <a:t>We suggest that you contact the catering office four to six weeks prior to your event to make arrangements.</a:t>
            </a:r>
          </a:p>
          <a:p>
            <a:pPr>
              <a:lnSpc>
                <a:spcPct val="100000"/>
              </a:lnSpc>
              <a:spcBef>
                <a:spcPts val="0"/>
              </a:spcBef>
              <a:spcAft>
                <a:spcPts val="0"/>
              </a:spcAft>
            </a:pPr>
            <a:endParaRPr lang="en-US" sz="1400" dirty="0">
              <a:latin typeface="+mj-lt"/>
            </a:endParaRPr>
          </a:p>
          <a:p>
            <a:pPr>
              <a:lnSpc>
                <a:spcPct val="100000"/>
              </a:lnSpc>
              <a:spcBef>
                <a:spcPts val="0"/>
              </a:spcBef>
              <a:spcAft>
                <a:spcPts val="0"/>
              </a:spcAft>
            </a:pPr>
            <a:r>
              <a:rPr lang="en-US" sz="1400" dirty="0">
                <a:latin typeface="+mj-lt"/>
              </a:rPr>
              <a:t>What we need to know:</a:t>
            </a:r>
          </a:p>
          <a:p>
            <a:pPr>
              <a:lnSpc>
                <a:spcPct val="100000"/>
              </a:lnSpc>
              <a:spcBef>
                <a:spcPts val="0"/>
              </a:spcBef>
              <a:spcAft>
                <a:spcPts val="0"/>
              </a:spcAft>
            </a:pPr>
            <a:r>
              <a:rPr lang="en-US" sz="1400" dirty="0">
                <a:latin typeface="+mj-lt"/>
              </a:rPr>
              <a:t>Date      Number of guests       Location      Time      Type of event	</a:t>
            </a:r>
          </a:p>
          <a:p>
            <a:pPr>
              <a:lnSpc>
                <a:spcPct val="100000"/>
              </a:lnSpc>
              <a:spcBef>
                <a:spcPts val="0"/>
              </a:spcBef>
              <a:spcAft>
                <a:spcPts val="0"/>
              </a:spcAft>
            </a:pPr>
            <a:endParaRPr lang="en-US" sz="1400" dirty="0">
              <a:latin typeface="AR BERKLEY" panose="02000000000000000000" pitchFamily="2" charset="0"/>
            </a:endParaRPr>
          </a:p>
          <a:p>
            <a:pPr>
              <a:lnSpc>
                <a:spcPct val="100000"/>
              </a:lnSpc>
              <a:spcBef>
                <a:spcPts val="0"/>
              </a:spcBef>
              <a:spcAft>
                <a:spcPts val="0"/>
              </a:spcAft>
            </a:pPr>
            <a:r>
              <a:rPr lang="en-US" sz="1800" dirty="0">
                <a:latin typeface="AR BERKLEY" panose="02000000000000000000" pitchFamily="2" charset="0"/>
              </a:rPr>
              <a:t>Guarantees</a:t>
            </a:r>
          </a:p>
          <a:p>
            <a:pPr>
              <a:lnSpc>
                <a:spcPct val="100000"/>
              </a:lnSpc>
              <a:spcBef>
                <a:spcPts val="0"/>
              </a:spcBef>
              <a:spcAft>
                <a:spcPts val="0"/>
              </a:spcAft>
            </a:pPr>
            <a:r>
              <a:rPr lang="en-US" sz="1400" dirty="0">
                <a:latin typeface="+mj-lt"/>
              </a:rPr>
              <a:t>The guarantee is required 72 hours or 3 business days prior to your event. This number represents the minimum number of guests for which you will be charged. Number of guests may be increased until 24 hours or 1 business day prior to the event but may not be decreased.  A head count will be taken at the event, if the number is greater than given, additional meal charges will be added to your billing.</a:t>
            </a:r>
          </a:p>
          <a:p>
            <a:pPr>
              <a:lnSpc>
                <a:spcPct val="100000"/>
              </a:lnSpc>
              <a:spcBef>
                <a:spcPts val="0"/>
              </a:spcBef>
              <a:spcAft>
                <a:spcPts val="0"/>
              </a:spcAft>
            </a:pPr>
            <a:endParaRPr lang="en-US" sz="1400" dirty="0">
              <a:latin typeface="+mj-lt"/>
            </a:endParaRPr>
          </a:p>
          <a:p>
            <a:pPr>
              <a:lnSpc>
                <a:spcPct val="100000"/>
              </a:lnSpc>
              <a:spcBef>
                <a:spcPts val="0"/>
              </a:spcBef>
              <a:spcAft>
                <a:spcPts val="0"/>
              </a:spcAft>
            </a:pPr>
            <a:r>
              <a:rPr lang="en-US" sz="1800" dirty="0">
                <a:latin typeface="AR BERKLEY" panose="02000000000000000000" pitchFamily="2" charset="0"/>
              </a:rPr>
              <a:t>Cancellation Policy</a:t>
            </a:r>
          </a:p>
          <a:p>
            <a:pPr>
              <a:lnSpc>
                <a:spcPct val="100000"/>
              </a:lnSpc>
              <a:spcBef>
                <a:spcPts val="0"/>
              </a:spcBef>
              <a:spcAft>
                <a:spcPts val="0"/>
              </a:spcAft>
            </a:pPr>
            <a:r>
              <a:rPr lang="en-US" sz="1400" dirty="0">
                <a:latin typeface="+mj-lt"/>
              </a:rPr>
              <a:t>In the event that you must cancel a previously planned event, please contact our catering  manager as soon as possible.</a:t>
            </a:r>
          </a:p>
          <a:p>
            <a:pPr>
              <a:lnSpc>
                <a:spcPct val="100000"/>
              </a:lnSpc>
              <a:spcBef>
                <a:spcPts val="0"/>
              </a:spcBef>
              <a:spcAft>
                <a:spcPts val="0"/>
              </a:spcAft>
            </a:pPr>
            <a:r>
              <a:rPr lang="en-US" sz="1400" dirty="0">
                <a:latin typeface="+mj-lt"/>
              </a:rPr>
              <a:t>More than 72 hours or 3 business days prior to your event: All charges will be waived with the exception of items ordered expressly for the event that we are unable to cancel with our vendors. </a:t>
            </a:r>
          </a:p>
          <a:p>
            <a:pPr>
              <a:lnSpc>
                <a:spcPct val="100000"/>
              </a:lnSpc>
              <a:spcBef>
                <a:spcPts val="0"/>
              </a:spcBef>
              <a:spcAft>
                <a:spcPts val="0"/>
              </a:spcAft>
            </a:pPr>
            <a:endParaRPr lang="en-US" sz="1400" dirty="0">
              <a:latin typeface="+mj-lt"/>
            </a:endParaRPr>
          </a:p>
          <a:p>
            <a:pPr>
              <a:lnSpc>
                <a:spcPct val="100000"/>
              </a:lnSpc>
              <a:spcBef>
                <a:spcPts val="0"/>
              </a:spcBef>
              <a:spcAft>
                <a:spcPts val="0"/>
              </a:spcAft>
            </a:pPr>
            <a:r>
              <a:rPr lang="en-US" sz="1400" dirty="0">
                <a:latin typeface="+mj-lt"/>
              </a:rPr>
              <a:t>Less than 48 hours or 2 business day prior to your event: 50% of all estimated costs will be charged.  We understand that inclement weather can occasionally cause unforeseen cancellations of previously planned events and we will work with you in that situation.</a:t>
            </a:r>
          </a:p>
          <a:p>
            <a:pPr>
              <a:lnSpc>
                <a:spcPct val="120000"/>
              </a:lnSpc>
              <a:spcBef>
                <a:spcPts val="0"/>
              </a:spcBef>
              <a:spcAft>
                <a:spcPts val="0"/>
              </a:spcAft>
            </a:pPr>
            <a:endParaRPr lang="en-US" sz="700" dirty="0">
              <a:latin typeface="+mj-lt"/>
            </a:endParaRPr>
          </a:p>
        </p:txBody>
      </p:sp>
      <p:pic>
        <p:nvPicPr>
          <p:cNvPr id="6" name="Picture 5"/>
          <p:cNvPicPr>
            <a:picLocks noChangeAspect="1"/>
          </p:cNvPicPr>
          <p:nvPr/>
        </p:nvPicPr>
        <p:blipFill rotWithShape="1">
          <a:blip r:embed="rId2"/>
          <a:srcRect t="30442" b="15588"/>
          <a:stretch/>
        </p:blipFill>
        <p:spPr>
          <a:xfrm>
            <a:off x="2619878" y="7614"/>
            <a:ext cx="5146303" cy="1851660"/>
          </a:xfrm>
          <a:prstGeom prst="rect">
            <a:avLst/>
          </a:prstGeom>
        </p:spPr>
      </p:pic>
      <p:sp>
        <p:nvSpPr>
          <p:cNvPr id="7" name="Text Box 2"/>
          <p:cNvSpPr txBox="1">
            <a:spLocks noChangeArrowheads="1" noChangeShapeType="1"/>
          </p:cNvSpPr>
          <p:nvPr/>
        </p:nvSpPr>
        <p:spPr bwMode="auto">
          <a:xfrm>
            <a:off x="0" y="8972618"/>
            <a:ext cx="7823873" cy="887002"/>
          </a:xfrm>
          <a:prstGeom prst="rect">
            <a:avLst/>
          </a:prstGeom>
          <a:solidFill>
            <a:srgbClr val="FFC000"/>
          </a:solidFill>
          <a:ln>
            <a:noFill/>
          </a:ln>
          <a:effec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pPr>
            <a:r>
              <a:rPr kumimoji="0" lang="en-US" altLang="en-US" sz="1600" b="1" i="0" u="none" strike="noStrike" cap="none" normalizeH="0" baseline="0" dirty="0">
                <a:ln>
                  <a:noFill/>
                </a:ln>
                <a:effectLst/>
                <a:latin typeface="Goudy Old Style" panose="02020502050305020303" pitchFamily="18" charset="0"/>
              </a:rPr>
              <a:t>Upgrade to eco-friendly disposable for $1.50 per person </a:t>
            </a:r>
          </a:p>
          <a:p>
            <a:pPr marL="0" marR="0" lvl="0" indent="0" algn="ctr" defTabSz="914400" rtl="0" eaLnBrk="0" fontAlgn="base" latinLnBrk="0" hangingPunct="0">
              <a:lnSpc>
                <a:spcPct val="85000"/>
              </a:lnSpc>
              <a:spcBef>
                <a:spcPct val="0"/>
              </a:spcBef>
              <a:spcAft>
                <a:spcPct val="0"/>
              </a:spcAft>
              <a:buClrTx/>
              <a:buSzTx/>
              <a:buFontTx/>
              <a:buNone/>
              <a:tabLst/>
            </a:pPr>
            <a:endParaRPr kumimoji="0" lang="en-US" altLang="en-US" sz="1600" b="1" i="0" u="none" strike="noStrike" cap="none" normalizeH="0" baseline="0" dirty="0">
              <a:ln>
                <a:noFill/>
              </a:ln>
              <a:effectLst/>
              <a:latin typeface="Goudy Old Style" panose="02020502050305020303" pitchFamily="18" charset="0"/>
            </a:endParaRPr>
          </a:p>
          <a:p>
            <a:pPr marL="0" marR="0" lvl="0" indent="0" algn="ctr" defTabSz="914400" rtl="0" eaLnBrk="0" fontAlgn="base" latinLnBrk="0" hangingPunct="0">
              <a:lnSpc>
                <a:spcPct val="85000"/>
              </a:lnSpc>
              <a:spcBef>
                <a:spcPct val="0"/>
              </a:spcBef>
              <a:spcAft>
                <a:spcPct val="0"/>
              </a:spcAft>
              <a:buClrTx/>
              <a:buSzTx/>
              <a:buFontTx/>
              <a:buNone/>
              <a:tabLst/>
            </a:pPr>
            <a:r>
              <a:rPr kumimoji="0" lang="en-US" altLang="en-US" sz="1600" b="1" i="0" u="none" strike="noStrike" cap="none" normalizeH="0" baseline="0" dirty="0">
                <a:ln>
                  <a:noFill/>
                </a:ln>
                <a:effectLst/>
                <a:latin typeface="Goudy Old Style" panose="02020502050305020303" pitchFamily="18" charset="0"/>
              </a:rPr>
              <a:t>Don’t see exactly what you are looking for within your budget? </a:t>
            </a:r>
          </a:p>
          <a:p>
            <a:pPr marL="0" marR="0" lvl="0" indent="0" algn="ctr" defTabSz="914400" rtl="0" eaLnBrk="0" fontAlgn="base" latinLnBrk="0" hangingPunct="0">
              <a:lnSpc>
                <a:spcPct val="85000"/>
              </a:lnSpc>
              <a:spcBef>
                <a:spcPct val="0"/>
              </a:spcBef>
              <a:spcAft>
                <a:spcPct val="0"/>
              </a:spcAft>
              <a:buClrTx/>
              <a:buSzTx/>
              <a:buFontTx/>
              <a:buNone/>
              <a:tabLst/>
            </a:pPr>
            <a:r>
              <a:rPr kumimoji="0" lang="en-US" altLang="en-US" sz="1600" b="1" i="0" u="none" strike="noStrike" cap="none" normalizeH="0" baseline="0" dirty="0">
                <a:ln>
                  <a:noFill/>
                </a:ln>
                <a:effectLst/>
                <a:latin typeface="Goudy Old Style" panose="02020502050305020303" pitchFamily="18" charset="0"/>
              </a:rPr>
              <a:t>Contact our catering manager and we will plan your event based on your needs!</a:t>
            </a:r>
            <a:endParaRPr kumimoji="0" lang="en-US" altLang="en-US" sz="1200" b="1" i="0" u="none" strike="noStrike" cap="none" normalizeH="0" baseline="0" dirty="0">
              <a:ln>
                <a:noFill/>
              </a:ln>
              <a:effectLst/>
              <a:latin typeface="Goudy Old Style" panose="02020502050305020303" pitchFamily="18" charset="0"/>
            </a:endParaRPr>
          </a:p>
        </p:txBody>
      </p:sp>
      <p:sp>
        <p:nvSpPr>
          <p:cNvPr id="5" name="Slide Number Placeholder 4">
            <a:extLst>
              <a:ext uri="{FF2B5EF4-FFF2-40B4-BE49-F238E27FC236}">
                <a16:creationId xmlns:a16="http://schemas.microsoft.com/office/drawing/2014/main" id="{0F2118CE-B0B0-47A7-8804-9404AC8DF323}"/>
              </a:ext>
            </a:extLst>
          </p:cNvPr>
          <p:cNvSpPr>
            <a:spLocks noGrp="1"/>
          </p:cNvSpPr>
          <p:nvPr>
            <p:ph type="sldNum" sz="quarter" idx="12"/>
          </p:nvPr>
        </p:nvSpPr>
        <p:spPr/>
        <p:txBody>
          <a:bodyPr/>
          <a:lstStyle/>
          <a:p>
            <a:fld id="{6D22F896-40B5-4ADD-8801-0D06FADFA095}" type="slidenum">
              <a:rPr lang="en-US" smtClean="0"/>
              <a:t>3</a:t>
            </a:fld>
            <a:endParaRPr lang="en-US" dirty="0"/>
          </a:p>
        </p:txBody>
      </p:sp>
      <p:sp>
        <p:nvSpPr>
          <p:cNvPr id="8" name="Text Placeholder 3">
            <a:extLst>
              <a:ext uri="{FF2B5EF4-FFF2-40B4-BE49-F238E27FC236}">
                <a16:creationId xmlns:a16="http://schemas.microsoft.com/office/drawing/2014/main" id="{6E14FC2F-B0DD-413E-B8E9-3D554F8CFF33}"/>
              </a:ext>
            </a:extLst>
          </p:cNvPr>
          <p:cNvSpPr txBox="1">
            <a:spLocks/>
          </p:cNvSpPr>
          <p:nvPr/>
        </p:nvSpPr>
        <p:spPr>
          <a:xfrm>
            <a:off x="133968" y="480224"/>
            <a:ext cx="2454414" cy="8994128"/>
          </a:xfrm>
          <a:prstGeom prst="rect">
            <a:avLst/>
          </a:prstGeom>
        </p:spPr>
        <p:txBody>
          <a:bodyPr vert="horz" lIns="91440" tIns="45720" rIns="91440" bIns="45720" rtlCol="0">
            <a:normAutofit fontScale="92500" lnSpcReduction="10000"/>
          </a:bodyPr>
          <a:lstStyle>
            <a:lvl1pPr marL="0" indent="0"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None/>
              <a:defRPr sz="1275" kern="1200">
                <a:solidFill>
                  <a:srgbClr val="FFFFFF"/>
                </a:solidFill>
                <a:latin typeface="+mn-lt"/>
                <a:ea typeface="+mn-ea"/>
                <a:cs typeface="+mn-cs"/>
              </a:defRPr>
            </a:lvl1pPr>
            <a:lvl2pPr marL="388620" indent="0" algn="l" defTabSz="777240" rtl="0" eaLnBrk="1" latinLnBrk="0" hangingPunct="1">
              <a:lnSpc>
                <a:spcPct val="90000"/>
              </a:lnSpc>
              <a:spcBef>
                <a:spcPts val="170"/>
              </a:spcBef>
              <a:spcAft>
                <a:spcPts val="340"/>
              </a:spcAft>
              <a:buClr>
                <a:schemeClr val="accent1"/>
              </a:buClr>
              <a:buFont typeface="Calibri" pitchFamily="34" charset="0"/>
              <a:buNone/>
              <a:defRPr sz="1020" kern="1200">
                <a:solidFill>
                  <a:schemeClr val="tx1">
                    <a:lumMod val="75000"/>
                    <a:lumOff val="25000"/>
                  </a:schemeClr>
                </a:solidFill>
                <a:latin typeface="+mn-lt"/>
                <a:ea typeface="+mn-ea"/>
                <a:cs typeface="+mn-cs"/>
              </a:defRPr>
            </a:lvl2pPr>
            <a:lvl3pPr marL="777240" indent="0" algn="l" defTabSz="777240" rtl="0" eaLnBrk="1" latinLnBrk="0" hangingPunct="1">
              <a:lnSpc>
                <a:spcPct val="90000"/>
              </a:lnSpc>
              <a:spcBef>
                <a:spcPts val="170"/>
              </a:spcBef>
              <a:spcAft>
                <a:spcPts val="340"/>
              </a:spcAft>
              <a:buClr>
                <a:schemeClr val="accent1"/>
              </a:buClr>
              <a:buFont typeface="Calibri" pitchFamily="34" charset="0"/>
              <a:buNone/>
              <a:defRPr sz="850" kern="1200">
                <a:solidFill>
                  <a:schemeClr val="tx1">
                    <a:lumMod val="75000"/>
                    <a:lumOff val="25000"/>
                  </a:schemeClr>
                </a:solidFill>
                <a:latin typeface="+mn-lt"/>
                <a:ea typeface="+mn-ea"/>
                <a:cs typeface="+mn-cs"/>
              </a:defRPr>
            </a:lvl3pPr>
            <a:lvl4pPr marL="1165860" indent="0" algn="l" defTabSz="777240" rtl="0" eaLnBrk="1" latinLnBrk="0" hangingPunct="1">
              <a:lnSpc>
                <a:spcPct val="90000"/>
              </a:lnSpc>
              <a:spcBef>
                <a:spcPts val="170"/>
              </a:spcBef>
              <a:spcAft>
                <a:spcPts val="340"/>
              </a:spcAft>
              <a:buClr>
                <a:schemeClr val="accent1"/>
              </a:buClr>
              <a:buFont typeface="Calibri" pitchFamily="34" charset="0"/>
              <a:buNone/>
              <a:defRPr sz="765" kern="1200">
                <a:solidFill>
                  <a:schemeClr val="tx1">
                    <a:lumMod val="75000"/>
                    <a:lumOff val="25000"/>
                  </a:schemeClr>
                </a:solidFill>
                <a:latin typeface="+mn-lt"/>
                <a:ea typeface="+mn-ea"/>
                <a:cs typeface="+mn-cs"/>
              </a:defRPr>
            </a:lvl4pPr>
            <a:lvl5pPr marL="1554480" indent="0" algn="l" defTabSz="777240" rtl="0" eaLnBrk="1" latinLnBrk="0" hangingPunct="1">
              <a:lnSpc>
                <a:spcPct val="90000"/>
              </a:lnSpc>
              <a:spcBef>
                <a:spcPts val="170"/>
              </a:spcBef>
              <a:spcAft>
                <a:spcPts val="340"/>
              </a:spcAft>
              <a:buClr>
                <a:schemeClr val="accent1"/>
              </a:buClr>
              <a:buFont typeface="Calibri" pitchFamily="34" charset="0"/>
              <a:buNone/>
              <a:defRPr sz="765" kern="1200">
                <a:solidFill>
                  <a:schemeClr val="tx1">
                    <a:lumMod val="75000"/>
                    <a:lumOff val="25000"/>
                  </a:schemeClr>
                </a:solidFill>
                <a:latin typeface="+mn-lt"/>
                <a:ea typeface="+mn-ea"/>
                <a:cs typeface="+mn-cs"/>
              </a:defRPr>
            </a:lvl5pPr>
            <a:lvl6pPr marL="1943100" indent="0" algn="l" defTabSz="777240" rtl="0" eaLnBrk="1" latinLnBrk="0" hangingPunct="1">
              <a:lnSpc>
                <a:spcPct val="90000"/>
              </a:lnSpc>
              <a:spcBef>
                <a:spcPts val="170"/>
              </a:spcBef>
              <a:spcAft>
                <a:spcPts val="340"/>
              </a:spcAft>
              <a:buClr>
                <a:schemeClr val="accent1"/>
              </a:buClr>
              <a:buFont typeface="Calibri" pitchFamily="34" charset="0"/>
              <a:buNone/>
              <a:defRPr sz="765" kern="1200">
                <a:solidFill>
                  <a:schemeClr val="tx1">
                    <a:lumMod val="75000"/>
                    <a:lumOff val="25000"/>
                  </a:schemeClr>
                </a:solidFill>
                <a:latin typeface="+mn-lt"/>
                <a:ea typeface="+mn-ea"/>
                <a:cs typeface="+mn-cs"/>
              </a:defRPr>
            </a:lvl6pPr>
            <a:lvl7pPr marL="2331720" indent="0" algn="l" defTabSz="777240" rtl="0" eaLnBrk="1" latinLnBrk="0" hangingPunct="1">
              <a:lnSpc>
                <a:spcPct val="90000"/>
              </a:lnSpc>
              <a:spcBef>
                <a:spcPts val="170"/>
              </a:spcBef>
              <a:spcAft>
                <a:spcPts val="340"/>
              </a:spcAft>
              <a:buClr>
                <a:schemeClr val="accent1"/>
              </a:buClr>
              <a:buFont typeface="Calibri" pitchFamily="34" charset="0"/>
              <a:buNone/>
              <a:defRPr sz="765" kern="1200">
                <a:solidFill>
                  <a:schemeClr val="tx1">
                    <a:lumMod val="75000"/>
                    <a:lumOff val="25000"/>
                  </a:schemeClr>
                </a:solidFill>
                <a:latin typeface="+mn-lt"/>
                <a:ea typeface="+mn-ea"/>
                <a:cs typeface="+mn-cs"/>
              </a:defRPr>
            </a:lvl7pPr>
            <a:lvl8pPr marL="2720340" indent="0" algn="l" defTabSz="777240" rtl="0" eaLnBrk="1" latinLnBrk="0" hangingPunct="1">
              <a:lnSpc>
                <a:spcPct val="90000"/>
              </a:lnSpc>
              <a:spcBef>
                <a:spcPts val="170"/>
              </a:spcBef>
              <a:spcAft>
                <a:spcPts val="340"/>
              </a:spcAft>
              <a:buClr>
                <a:schemeClr val="accent1"/>
              </a:buClr>
              <a:buFont typeface="Calibri" pitchFamily="34" charset="0"/>
              <a:buNone/>
              <a:defRPr sz="765" kern="1200">
                <a:solidFill>
                  <a:schemeClr val="tx1">
                    <a:lumMod val="75000"/>
                    <a:lumOff val="25000"/>
                  </a:schemeClr>
                </a:solidFill>
                <a:latin typeface="+mn-lt"/>
                <a:ea typeface="+mn-ea"/>
                <a:cs typeface="+mn-cs"/>
              </a:defRPr>
            </a:lvl8pPr>
            <a:lvl9pPr marL="3108960" indent="0" algn="l" defTabSz="777240" rtl="0" eaLnBrk="1" latinLnBrk="0" hangingPunct="1">
              <a:lnSpc>
                <a:spcPct val="90000"/>
              </a:lnSpc>
              <a:spcBef>
                <a:spcPts val="170"/>
              </a:spcBef>
              <a:spcAft>
                <a:spcPts val="340"/>
              </a:spcAft>
              <a:buClr>
                <a:schemeClr val="accent1"/>
              </a:buClr>
              <a:buFont typeface="Calibri" pitchFamily="34" charset="0"/>
              <a:buNone/>
              <a:defRPr sz="765"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1700" b="1" u="sng" dirty="0">
                <a:solidFill>
                  <a:schemeClr val="bg1"/>
                </a:solidFill>
                <a:latin typeface="+mj-lt"/>
              </a:rPr>
              <a:t>Drop Off / Pickup Service  </a:t>
            </a:r>
          </a:p>
          <a:p>
            <a:pPr>
              <a:lnSpc>
                <a:spcPct val="120000"/>
              </a:lnSpc>
              <a:spcBef>
                <a:spcPts val="0"/>
              </a:spcBef>
              <a:spcAft>
                <a:spcPts val="0"/>
              </a:spcAft>
            </a:pPr>
            <a:r>
              <a:rPr lang="en-US" sz="1500" dirty="0">
                <a:solidFill>
                  <a:schemeClr val="bg1"/>
                </a:solidFill>
                <a:latin typeface="+mj-lt"/>
              </a:rPr>
              <a:t>This service includes delivery with upscale disposable service ware. No linen, service staff or cleanup.  </a:t>
            </a:r>
          </a:p>
          <a:p>
            <a:pPr>
              <a:lnSpc>
                <a:spcPct val="120000"/>
              </a:lnSpc>
              <a:spcBef>
                <a:spcPts val="0"/>
              </a:spcBef>
              <a:spcAft>
                <a:spcPts val="0"/>
              </a:spcAft>
            </a:pPr>
            <a:endParaRPr lang="en-US" sz="1500" dirty="0">
              <a:solidFill>
                <a:schemeClr val="bg1"/>
              </a:solidFill>
              <a:latin typeface="+mj-lt"/>
            </a:endParaRPr>
          </a:p>
          <a:p>
            <a:pPr>
              <a:lnSpc>
                <a:spcPct val="120000"/>
              </a:lnSpc>
              <a:spcBef>
                <a:spcPts val="0"/>
              </a:spcBef>
              <a:spcAft>
                <a:spcPts val="0"/>
              </a:spcAft>
            </a:pPr>
            <a:r>
              <a:rPr lang="en-US" sz="1700" b="1" u="sng" dirty="0">
                <a:solidFill>
                  <a:schemeClr val="bg1"/>
                </a:solidFill>
                <a:latin typeface="+mj-lt"/>
              </a:rPr>
              <a:t>Basic Service </a:t>
            </a:r>
          </a:p>
          <a:p>
            <a:pPr>
              <a:lnSpc>
                <a:spcPct val="120000"/>
              </a:lnSpc>
              <a:spcBef>
                <a:spcPts val="0"/>
              </a:spcBef>
              <a:spcAft>
                <a:spcPts val="0"/>
              </a:spcAft>
            </a:pPr>
            <a:r>
              <a:rPr lang="en-US" sz="1500" dirty="0">
                <a:solidFill>
                  <a:schemeClr val="bg1"/>
                </a:solidFill>
                <a:latin typeface="+mj-lt"/>
              </a:rPr>
              <a:t>This service includes delivery and setup of your event with buffet linen, upscale disposable service ware and pickup following event. Guest table linen and service staff is not included in basic service. </a:t>
            </a:r>
          </a:p>
          <a:p>
            <a:pPr>
              <a:lnSpc>
                <a:spcPct val="120000"/>
              </a:lnSpc>
              <a:spcBef>
                <a:spcPts val="0"/>
              </a:spcBef>
              <a:spcAft>
                <a:spcPts val="0"/>
              </a:spcAft>
            </a:pPr>
            <a:endParaRPr lang="en-US" sz="1500" dirty="0">
              <a:solidFill>
                <a:schemeClr val="bg1"/>
              </a:solidFill>
              <a:latin typeface="+mj-lt"/>
            </a:endParaRPr>
          </a:p>
          <a:p>
            <a:pPr>
              <a:lnSpc>
                <a:spcPct val="120000"/>
              </a:lnSpc>
              <a:spcBef>
                <a:spcPts val="0"/>
              </a:spcBef>
              <a:spcAft>
                <a:spcPts val="0"/>
              </a:spcAft>
            </a:pPr>
            <a:r>
              <a:rPr lang="en-US" sz="1700" b="1" u="sng" dirty="0">
                <a:solidFill>
                  <a:schemeClr val="bg1"/>
                </a:solidFill>
                <a:latin typeface="+mj-lt"/>
              </a:rPr>
              <a:t>Full Service </a:t>
            </a:r>
          </a:p>
          <a:p>
            <a:pPr>
              <a:lnSpc>
                <a:spcPct val="120000"/>
              </a:lnSpc>
              <a:spcBef>
                <a:spcPts val="0"/>
              </a:spcBef>
              <a:spcAft>
                <a:spcPts val="0"/>
              </a:spcAft>
            </a:pPr>
            <a:r>
              <a:rPr lang="en-US" sz="1500" dirty="0">
                <a:solidFill>
                  <a:schemeClr val="bg1"/>
                </a:solidFill>
                <a:latin typeface="+mj-lt"/>
              </a:rPr>
              <a:t>This service includes setup, service during and cleanup of your event.  Basic guest table linens, china, glass &amp; silverware is included.  </a:t>
            </a:r>
          </a:p>
          <a:p>
            <a:pPr>
              <a:lnSpc>
                <a:spcPct val="120000"/>
              </a:lnSpc>
              <a:spcBef>
                <a:spcPts val="0"/>
              </a:spcBef>
              <a:spcAft>
                <a:spcPts val="0"/>
              </a:spcAft>
            </a:pPr>
            <a:endParaRPr lang="en-US" sz="1400" dirty="0">
              <a:solidFill>
                <a:schemeClr val="bg1"/>
              </a:solidFill>
              <a:latin typeface="+mj-lt"/>
            </a:endParaRPr>
          </a:p>
          <a:p>
            <a:pPr>
              <a:lnSpc>
                <a:spcPct val="120000"/>
              </a:lnSpc>
              <a:spcBef>
                <a:spcPts val="0"/>
              </a:spcBef>
              <a:spcAft>
                <a:spcPts val="0"/>
              </a:spcAft>
            </a:pPr>
            <a:r>
              <a:rPr lang="en-US" sz="1400" b="1" dirty="0">
                <a:solidFill>
                  <a:schemeClr val="bg1"/>
                </a:solidFill>
                <a:latin typeface="+mj-lt"/>
              </a:rPr>
              <a:t>Pricing noted on following pages College $ | Outside Groups  $$</a:t>
            </a:r>
          </a:p>
          <a:p>
            <a:pPr>
              <a:lnSpc>
                <a:spcPct val="120000"/>
              </a:lnSpc>
              <a:spcBef>
                <a:spcPts val="0"/>
              </a:spcBef>
              <a:spcAft>
                <a:spcPts val="0"/>
              </a:spcAft>
            </a:pPr>
            <a:r>
              <a:rPr lang="en-US" sz="1400" b="1" dirty="0">
                <a:solidFill>
                  <a:schemeClr val="bg1"/>
                </a:solidFill>
                <a:latin typeface="+mj-lt"/>
              </a:rPr>
              <a:t>Outside groups will also be subject to a 15% service charge on all events</a:t>
            </a:r>
            <a:r>
              <a:rPr lang="en-US" sz="1400" dirty="0">
                <a:solidFill>
                  <a:schemeClr val="bg1"/>
                </a:solidFill>
                <a:latin typeface="+mj-lt"/>
              </a:rPr>
              <a:t>. </a:t>
            </a:r>
          </a:p>
          <a:p>
            <a:pPr>
              <a:lnSpc>
                <a:spcPct val="120000"/>
              </a:lnSpc>
              <a:spcBef>
                <a:spcPts val="0"/>
              </a:spcBef>
              <a:spcAft>
                <a:spcPts val="0"/>
              </a:spcAft>
            </a:pPr>
            <a:endParaRPr lang="en-US" sz="1500" dirty="0">
              <a:solidFill>
                <a:schemeClr val="bg1"/>
              </a:solidFill>
              <a:latin typeface="+mj-lt"/>
            </a:endParaRPr>
          </a:p>
          <a:p>
            <a:pPr>
              <a:lnSpc>
                <a:spcPct val="120000"/>
              </a:lnSpc>
              <a:spcBef>
                <a:spcPts val="0"/>
              </a:spcBef>
              <a:spcAft>
                <a:spcPts val="0"/>
              </a:spcAft>
            </a:pPr>
            <a:r>
              <a:rPr lang="en-US" sz="1700" b="1" u="sng" dirty="0">
                <a:solidFill>
                  <a:schemeClr val="bg1"/>
                </a:solidFill>
                <a:latin typeface="+mj-lt"/>
              </a:rPr>
              <a:t>Delivery &amp; Setup</a:t>
            </a:r>
          </a:p>
          <a:p>
            <a:pPr>
              <a:lnSpc>
                <a:spcPct val="100000"/>
              </a:lnSpc>
              <a:spcBef>
                <a:spcPts val="0"/>
              </a:spcBef>
              <a:spcAft>
                <a:spcPts val="0"/>
              </a:spcAft>
            </a:pPr>
            <a:r>
              <a:rPr lang="en-US" sz="1500" dirty="0">
                <a:solidFill>
                  <a:schemeClr val="bg1"/>
                </a:solidFill>
                <a:latin typeface="+mj-lt"/>
              </a:rPr>
              <a:t>Food and beverages are delivered and set up with appropriate service ware at least 30 minutes prior to the start of your event.  All items will be unpacked and set-up to create a visually appealing display.</a:t>
            </a:r>
          </a:p>
          <a:p>
            <a:endParaRPr lang="en-US" dirty="0"/>
          </a:p>
        </p:txBody>
      </p:sp>
    </p:spTree>
    <p:extLst>
      <p:ext uri="{BB962C8B-B14F-4D97-AF65-F5344CB8AC3E}">
        <p14:creationId xmlns:p14="http://schemas.microsoft.com/office/powerpoint/2010/main" val="293658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noChangeShapeType="1"/>
          </p:cNvSpPr>
          <p:nvPr/>
        </p:nvSpPr>
        <p:spPr bwMode="auto">
          <a:xfrm>
            <a:off x="3847338" y="7657278"/>
            <a:ext cx="3633887" cy="1651316"/>
          </a:xfrm>
          <a:prstGeom prst="rect">
            <a:avLst/>
          </a:prstGeom>
          <a:solidFill>
            <a:srgbClr val="FFC000"/>
          </a:solidFill>
          <a:ln>
            <a:noFill/>
          </a:ln>
          <a:effectLst/>
        </p:spPr>
        <p:txBody>
          <a:bodyPr vert="horz" wrap="square" lIns="36195" tIns="36195" rIns="36195" bIns="36195"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ts val="600"/>
              </a:spcAft>
              <a:buClrTx/>
              <a:buSzTx/>
              <a:buFontTx/>
              <a:buNone/>
              <a:tabLst/>
            </a:pPr>
            <a:r>
              <a:rPr kumimoji="0" lang="en-US" altLang="en-US" sz="1400" b="1" u="none" strike="noStrike" cap="none" normalizeH="0" baseline="0" dirty="0">
                <a:ln>
                  <a:noFill/>
                </a:ln>
                <a:effectLst/>
              </a:rPr>
              <a:t>All beverages are served with appropriate cups, </a:t>
            </a:r>
            <a:r>
              <a:rPr kumimoji="0" lang="en-US" altLang="en-US" sz="1400" b="1" u="none" strike="noStrike" cap="none" normalizeH="0" dirty="0">
                <a:ln>
                  <a:noFill/>
                </a:ln>
                <a:effectLst/>
              </a:rPr>
              <a:t>condiments and ice</a:t>
            </a:r>
          </a:p>
          <a:p>
            <a:pPr marL="0" marR="0" lvl="0" indent="0" algn="r" defTabSz="914400" rtl="0" eaLnBrk="0" fontAlgn="base" latinLnBrk="0" hangingPunct="0">
              <a:lnSpc>
                <a:spcPct val="100000"/>
              </a:lnSpc>
              <a:spcBef>
                <a:spcPct val="0"/>
              </a:spcBef>
              <a:spcAft>
                <a:spcPts val="600"/>
              </a:spcAft>
              <a:buClrTx/>
              <a:buSzTx/>
              <a:buFontTx/>
              <a:buNone/>
              <a:tabLst/>
            </a:pPr>
            <a:r>
              <a:rPr lang="en-US" altLang="en-US" sz="1400" b="1" dirty="0"/>
              <a:t>Air Pots have 8 – 10 servings </a:t>
            </a:r>
          </a:p>
          <a:p>
            <a:pPr marL="0" marR="0" lvl="0" indent="0" algn="r" defTabSz="914400" rtl="0" eaLnBrk="0" fontAlgn="base" latinLnBrk="0" hangingPunct="0">
              <a:lnSpc>
                <a:spcPct val="100000"/>
              </a:lnSpc>
              <a:spcBef>
                <a:spcPct val="0"/>
              </a:spcBef>
              <a:spcAft>
                <a:spcPts val="600"/>
              </a:spcAft>
              <a:buClrTx/>
              <a:buSzTx/>
              <a:buFontTx/>
              <a:buNone/>
              <a:tabLst/>
            </a:pPr>
            <a:r>
              <a:rPr lang="en-US" altLang="en-US" sz="1400" b="1" dirty="0"/>
              <a:t>Large Dispensers have 25-30 servings </a:t>
            </a:r>
          </a:p>
          <a:p>
            <a:pPr marL="0" marR="0" lvl="0" indent="0" algn="r" defTabSz="914400" rtl="0" eaLnBrk="0" fontAlgn="base" latinLnBrk="0" hangingPunct="0">
              <a:lnSpc>
                <a:spcPct val="100000"/>
              </a:lnSpc>
              <a:spcBef>
                <a:spcPct val="0"/>
              </a:spcBef>
              <a:spcAft>
                <a:spcPts val="600"/>
              </a:spcAft>
              <a:buClrTx/>
              <a:buSzTx/>
              <a:buFontTx/>
              <a:buNone/>
              <a:tabLst/>
            </a:pPr>
            <a:r>
              <a:rPr lang="en-US" altLang="en-US" sz="1400" b="1" dirty="0"/>
              <a:t>Beverage stations are priced for 2 hour </a:t>
            </a:r>
          </a:p>
          <a:p>
            <a:pPr marL="0" marR="0" lvl="0" indent="0" algn="r" defTabSz="914400" rtl="0" eaLnBrk="0" fontAlgn="base" latinLnBrk="0" hangingPunct="0">
              <a:lnSpc>
                <a:spcPct val="100000"/>
              </a:lnSpc>
              <a:spcBef>
                <a:spcPct val="0"/>
              </a:spcBef>
              <a:spcAft>
                <a:spcPts val="600"/>
              </a:spcAft>
              <a:buClrTx/>
              <a:buSzTx/>
              <a:buFontTx/>
              <a:buNone/>
              <a:tabLst/>
            </a:pPr>
            <a:r>
              <a:rPr lang="en-US" altLang="en-US" sz="1400" b="1" dirty="0"/>
              <a:t>Gallons are 10 – 12 servings </a:t>
            </a:r>
            <a:endParaRPr kumimoji="0" lang="en-US" altLang="en-US" b="1" u="none" strike="noStrike" cap="none" normalizeH="0" baseline="0" dirty="0">
              <a:ln>
                <a:noFill/>
              </a:ln>
              <a:effectLst/>
            </a:endParaRPr>
          </a:p>
        </p:txBody>
      </p:sp>
      <p:sp>
        <p:nvSpPr>
          <p:cNvPr id="2" name="Title 1"/>
          <p:cNvSpPr>
            <a:spLocks noGrp="1"/>
          </p:cNvSpPr>
          <p:nvPr>
            <p:ph type="title"/>
          </p:nvPr>
        </p:nvSpPr>
        <p:spPr>
          <a:xfrm>
            <a:off x="565749" y="48530"/>
            <a:ext cx="6412230" cy="1343553"/>
          </a:xfrm>
        </p:spPr>
        <p:txBody>
          <a:bodyPr>
            <a:normAutofit fontScale="90000"/>
          </a:bodyPr>
          <a:lstStyle/>
          <a:p>
            <a:r>
              <a:rPr lang="en-US" dirty="0">
                <a:latin typeface="AR JULIAN" panose="02000000000000000000" pitchFamily="2" charset="0"/>
              </a:rPr>
              <a:t>BEVERAGE &amp; Break | </a:t>
            </a:r>
            <a:r>
              <a:rPr lang="en-US" sz="3100" dirty="0">
                <a:latin typeface="AR JULIAN" panose="02000000000000000000" pitchFamily="2" charset="0"/>
              </a:rPr>
              <a:t>Basic Service </a:t>
            </a:r>
            <a:br>
              <a:rPr lang="en-US" dirty="0">
                <a:latin typeface="AR JULIAN" panose="02000000000000000000" pitchFamily="2" charset="0"/>
              </a:rPr>
            </a:br>
            <a:r>
              <a:rPr lang="en-US" dirty="0">
                <a:latin typeface="AR BERKLEY" panose="02000000000000000000" pitchFamily="2" charset="0"/>
              </a:rPr>
              <a:t>Options</a:t>
            </a:r>
          </a:p>
        </p:txBody>
      </p:sp>
      <p:sp>
        <p:nvSpPr>
          <p:cNvPr id="3" name="Content Placeholder 2"/>
          <p:cNvSpPr>
            <a:spLocks noGrp="1"/>
          </p:cNvSpPr>
          <p:nvPr>
            <p:ph sz="half" idx="1"/>
          </p:nvPr>
        </p:nvSpPr>
        <p:spPr>
          <a:xfrm>
            <a:off x="393700" y="1398144"/>
            <a:ext cx="3453638" cy="7910450"/>
          </a:xfrm>
          <a:solidFill>
            <a:schemeClr val="bg1"/>
          </a:solidFill>
        </p:spPr>
        <p:txBody>
          <a:bodyPr>
            <a:normAutofit lnSpcReduction="10000"/>
          </a:bodyPr>
          <a:lstStyle/>
          <a:p>
            <a:pPr>
              <a:lnSpc>
                <a:spcPct val="120000"/>
              </a:lnSpc>
              <a:spcBef>
                <a:spcPts val="0"/>
              </a:spcBef>
              <a:spcAft>
                <a:spcPts val="0"/>
              </a:spcAft>
            </a:pPr>
            <a:r>
              <a:rPr lang="en-US" sz="1400" b="1" dirty="0">
                <a:latin typeface="+mj-lt"/>
              </a:rPr>
              <a:t>Soft Drinks   </a:t>
            </a:r>
          </a:p>
          <a:p>
            <a:pPr>
              <a:lnSpc>
                <a:spcPct val="120000"/>
              </a:lnSpc>
              <a:spcBef>
                <a:spcPts val="0"/>
              </a:spcBef>
              <a:spcAft>
                <a:spcPts val="0"/>
              </a:spcAft>
            </a:pPr>
            <a:r>
              <a:rPr lang="en-US" sz="1400" b="1" dirty="0">
                <a:latin typeface="+mj-lt"/>
              </a:rPr>
              <a:t>12 oz cans   $1.19 |  $1.29</a:t>
            </a:r>
          </a:p>
          <a:p>
            <a:pPr>
              <a:lnSpc>
                <a:spcPct val="120000"/>
              </a:lnSpc>
              <a:spcBef>
                <a:spcPts val="0"/>
              </a:spcBef>
              <a:spcAft>
                <a:spcPts val="0"/>
              </a:spcAft>
            </a:pPr>
            <a:r>
              <a:rPr lang="en-US" sz="1400" b="1" dirty="0">
                <a:latin typeface="+mj-lt"/>
              </a:rPr>
              <a:t>16.9 oz bottles   $1.79  |  $1.99</a:t>
            </a:r>
            <a:endParaRPr lang="en-US" sz="1400" dirty="0">
              <a:latin typeface="+mj-lt"/>
            </a:endParaRPr>
          </a:p>
          <a:p>
            <a:pPr>
              <a:lnSpc>
                <a:spcPct val="120000"/>
              </a:lnSpc>
              <a:spcBef>
                <a:spcPts val="0"/>
              </a:spcBef>
              <a:spcAft>
                <a:spcPts val="0"/>
              </a:spcAft>
            </a:pPr>
            <a:r>
              <a:rPr lang="en-US" sz="1400" b="1" dirty="0">
                <a:latin typeface="+mj-lt"/>
              </a:rPr>
              <a:t> </a:t>
            </a:r>
            <a:endParaRPr lang="en-US" sz="1400" dirty="0">
              <a:latin typeface="+mj-lt"/>
            </a:endParaRPr>
          </a:p>
          <a:p>
            <a:pPr>
              <a:lnSpc>
                <a:spcPct val="120000"/>
              </a:lnSpc>
              <a:spcBef>
                <a:spcPts val="0"/>
              </a:spcBef>
              <a:spcAft>
                <a:spcPts val="0"/>
              </a:spcAft>
            </a:pPr>
            <a:r>
              <a:rPr lang="en-US" sz="1400" b="1" dirty="0">
                <a:latin typeface="+mj-lt"/>
              </a:rPr>
              <a:t>Bottled Water  $1.19  |  $1.29</a:t>
            </a:r>
          </a:p>
          <a:p>
            <a:pPr>
              <a:lnSpc>
                <a:spcPct val="120000"/>
              </a:lnSpc>
              <a:spcBef>
                <a:spcPts val="0"/>
              </a:spcBef>
              <a:spcAft>
                <a:spcPts val="0"/>
              </a:spcAft>
            </a:pPr>
            <a:r>
              <a:rPr lang="en-US" sz="1400" b="1" dirty="0">
                <a:latin typeface="+mj-lt"/>
              </a:rPr>
              <a:t>16.9 oz bottle </a:t>
            </a:r>
            <a:endParaRPr lang="en-US" sz="1400" dirty="0">
              <a:latin typeface="+mj-lt"/>
            </a:endParaRPr>
          </a:p>
          <a:p>
            <a:pPr>
              <a:lnSpc>
                <a:spcPct val="120000"/>
              </a:lnSpc>
              <a:spcBef>
                <a:spcPts val="0"/>
              </a:spcBef>
              <a:spcAft>
                <a:spcPts val="0"/>
              </a:spcAft>
            </a:pPr>
            <a:endParaRPr lang="en-US" sz="1400" b="1" dirty="0">
              <a:latin typeface="+mj-lt"/>
            </a:endParaRPr>
          </a:p>
          <a:p>
            <a:pPr>
              <a:lnSpc>
                <a:spcPct val="120000"/>
              </a:lnSpc>
              <a:spcBef>
                <a:spcPts val="0"/>
              </a:spcBef>
              <a:spcAft>
                <a:spcPts val="0"/>
              </a:spcAft>
            </a:pPr>
            <a:r>
              <a:rPr lang="en-US" sz="1400" b="1" dirty="0"/>
              <a:t>Coffee Station – </a:t>
            </a:r>
            <a:r>
              <a:rPr lang="en-US" sz="1400" i="1" dirty="0"/>
              <a:t>Includes Regular &amp; Decaf </a:t>
            </a:r>
          </a:p>
          <a:p>
            <a:pPr>
              <a:lnSpc>
                <a:spcPct val="120000"/>
              </a:lnSpc>
              <a:spcBef>
                <a:spcPts val="0"/>
              </a:spcBef>
              <a:spcAft>
                <a:spcPts val="0"/>
              </a:spcAft>
            </a:pPr>
            <a:r>
              <a:rPr lang="en-US" sz="1400" dirty="0"/>
              <a:t>$1.79| $1.99 per person for 2-hour meeting </a:t>
            </a:r>
          </a:p>
          <a:p>
            <a:pPr lvl="1">
              <a:lnSpc>
                <a:spcPct val="120000"/>
              </a:lnSpc>
              <a:spcBef>
                <a:spcPts val="0"/>
              </a:spcBef>
              <a:spcAft>
                <a:spcPts val="0"/>
              </a:spcAft>
            </a:pPr>
            <a:r>
              <a:rPr lang="en-US" sz="1230" dirty="0"/>
              <a:t>Per Air Pot; Serves 8-10  $11.99| $13.99</a:t>
            </a:r>
          </a:p>
          <a:p>
            <a:pPr lvl="1">
              <a:lnSpc>
                <a:spcPct val="120000"/>
              </a:lnSpc>
              <a:spcBef>
                <a:spcPts val="0"/>
              </a:spcBef>
              <a:spcAft>
                <a:spcPts val="0"/>
              </a:spcAft>
            </a:pPr>
            <a:r>
              <a:rPr lang="en-US" sz="1230" dirty="0"/>
              <a:t>Large Dispenser; Serves 25-30 $32.99| $34.99</a:t>
            </a:r>
          </a:p>
          <a:p>
            <a:pPr>
              <a:lnSpc>
                <a:spcPct val="120000"/>
              </a:lnSpc>
              <a:spcBef>
                <a:spcPts val="0"/>
              </a:spcBef>
              <a:spcAft>
                <a:spcPts val="0"/>
              </a:spcAft>
            </a:pPr>
            <a:endParaRPr lang="en-US" sz="1400" dirty="0"/>
          </a:p>
          <a:p>
            <a:pPr>
              <a:lnSpc>
                <a:spcPct val="120000"/>
              </a:lnSpc>
              <a:spcBef>
                <a:spcPts val="0"/>
              </a:spcBef>
              <a:spcAft>
                <a:spcPts val="0"/>
              </a:spcAft>
            </a:pPr>
            <a:r>
              <a:rPr lang="en-US" sz="1400" b="1" dirty="0"/>
              <a:t>Southern Beverages Station </a:t>
            </a:r>
          </a:p>
          <a:p>
            <a:pPr>
              <a:lnSpc>
                <a:spcPct val="120000"/>
              </a:lnSpc>
              <a:spcBef>
                <a:spcPts val="0"/>
              </a:spcBef>
              <a:spcAft>
                <a:spcPts val="0"/>
              </a:spcAft>
            </a:pPr>
            <a:r>
              <a:rPr lang="en-US" sz="1400" b="1" dirty="0"/>
              <a:t>$1.25 | $1.50 Per Person </a:t>
            </a:r>
          </a:p>
          <a:p>
            <a:pPr>
              <a:lnSpc>
                <a:spcPct val="120000"/>
              </a:lnSpc>
              <a:spcBef>
                <a:spcPts val="0"/>
              </a:spcBef>
              <a:spcAft>
                <a:spcPts val="0"/>
              </a:spcAft>
            </a:pPr>
            <a:r>
              <a:rPr lang="en-US" sz="1300" dirty="0"/>
              <a:t>Sweet Tea, Unsweet Tea, Lemonade &amp; Iced Water</a:t>
            </a:r>
          </a:p>
          <a:p>
            <a:pPr>
              <a:lnSpc>
                <a:spcPct val="120000"/>
              </a:lnSpc>
              <a:spcBef>
                <a:spcPts val="0"/>
              </a:spcBef>
              <a:spcAft>
                <a:spcPts val="0"/>
              </a:spcAft>
            </a:pPr>
            <a:endParaRPr lang="en-US" sz="1400" b="1" dirty="0">
              <a:latin typeface="+mj-lt"/>
            </a:endParaRPr>
          </a:p>
          <a:p>
            <a:pPr>
              <a:lnSpc>
                <a:spcPct val="120000"/>
              </a:lnSpc>
              <a:spcBef>
                <a:spcPts val="0"/>
              </a:spcBef>
              <a:spcAft>
                <a:spcPts val="0"/>
              </a:spcAft>
            </a:pPr>
            <a:r>
              <a:rPr lang="en-US" sz="1400" b="1" dirty="0">
                <a:latin typeface="+mj-lt"/>
              </a:rPr>
              <a:t>Water Dispenser  $0.79  | $0.99 Per Person  </a:t>
            </a:r>
          </a:p>
          <a:p>
            <a:pPr>
              <a:lnSpc>
                <a:spcPct val="120000"/>
              </a:lnSpc>
              <a:spcBef>
                <a:spcPts val="0"/>
              </a:spcBef>
              <a:spcAft>
                <a:spcPts val="0"/>
              </a:spcAft>
            </a:pPr>
            <a:r>
              <a:rPr lang="en-US" sz="1400" b="1" dirty="0">
                <a:latin typeface="+mj-lt"/>
              </a:rPr>
              <a:t> </a:t>
            </a:r>
          </a:p>
          <a:p>
            <a:pPr>
              <a:lnSpc>
                <a:spcPct val="120000"/>
              </a:lnSpc>
              <a:spcBef>
                <a:spcPts val="0"/>
              </a:spcBef>
              <a:spcAft>
                <a:spcPts val="0"/>
              </a:spcAft>
            </a:pPr>
            <a:r>
              <a:rPr lang="en-US" sz="1400" b="1" dirty="0">
                <a:latin typeface="+mj-lt"/>
              </a:rPr>
              <a:t>Infused Water  $0.99 | $1.09 Per Person </a:t>
            </a:r>
          </a:p>
          <a:p>
            <a:pPr>
              <a:lnSpc>
                <a:spcPct val="120000"/>
              </a:lnSpc>
              <a:spcBef>
                <a:spcPts val="0"/>
              </a:spcBef>
              <a:spcAft>
                <a:spcPts val="0"/>
              </a:spcAft>
            </a:pPr>
            <a:r>
              <a:rPr lang="en-US" sz="1400" dirty="0">
                <a:latin typeface="+mj-lt"/>
              </a:rPr>
              <a:t>Cucumber | Citrus | Berry </a:t>
            </a:r>
          </a:p>
          <a:p>
            <a:pPr>
              <a:lnSpc>
                <a:spcPct val="120000"/>
              </a:lnSpc>
              <a:spcBef>
                <a:spcPts val="0"/>
              </a:spcBef>
              <a:spcAft>
                <a:spcPts val="0"/>
              </a:spcAft>
            </a:pPr>
            <a:endParaRPr lang="en-US" sz="1400" dirty="0">
              <a:latin typeface="+mj-lt"/>
            </a:endParaRPr>
          </a:p>
          <a:p>
            <a:pPr>
              <a:lnSpc>
                <a:spcPct val="120000"/>
              </a:lnSpc>
              <a:spcBef>
                <a:spcPts val="0"/>
              </a:spcBef>
              <a:spcAft>
                <a:spcPts val="0"/>
              </a:spcAft>
            </a:pPr>
            <a:r>
              <a:rPr lang="en-US" sz="1400" b="1" dirty="0">
                <a:latin typeface="+mj-lt"/>
              </a:rPr>
              <a:t>Bottled Juice  10 oz $1.59 | $1.79</a:t>
            </a:r>
          </a:p>
          <a:p>
            <a:pPr>
              <a:lnSpc>
                <a:spcPct val="120000"/>
              </a:lnSpc>
              <a:spcBef>
                <a:spcPts val="0"/>
              </a:spcBef>
              <a:spcAft>
                <a:spcPts val="0"/>
              </a:spcAft>
            </a:pPr>
            <a:r>
              <a:rPr lang="en-US" sz="1400" dirty="0">
                <a:latin typeface="+mj-lt"/>
              </a:rPr>
              <a:t>Apple | Orange | Grape | Cranberry</a:t>
            </a:r>
          </a:p>
          <a:p>
            <a:pPr>
              <a:lnSpc>
                <a:spcPct val="120000"/>
              </a:lnSpc>
              <a:spcBef>
                <a:spcPts val="0"/>
              </a:spcBef>
              <a:spcAft>
                <a:spcPts val="0"/>
              </a:spcAft>
            </a:pPr>
            <a:endParaRPr lang="en-US" sz="1400" b="1" dirty="0">
              <a:latin typeface="+mj-lt"/>
            </a:endParaRPr>
          </a:p>
          <a:p>
            <a:pPr>
              <a:lnSpc>
                <a:spcPct val="120000"/>
              </a:lnSpc>
              <a:spcBef>
                <a:spcPts val="0"/>
              </a:spcBef>
              <a:spcAft>
                <a:spcPts val="0"/>
              </a:spcAft>
            </a:pPr>
            <a:r>
              <a:rPr lang="en-US" sz="1400" b="1" dirty="0">
                <a:latin typeface="+mj-lt"/>
              </a:rPr>
              <a:t>Juice by the Carafe  $10 | $12</a:t>
            </a:r>
          </a:p>
          <a:p>
            <a:pPr>
              <a:lnSpc>
                <a:spcPct val="120000"/>
              </a:lnSpc>
              <a:spcBef>
                <a:spcPts val="0"/>
              </a:spcBef>
              <a:spcAft>
                <a:spcPts val="0"/>
              </a:spcAft>
            </a:pPr>
            <a:r>
              <a:rPr lang="en-US" sz="1400" b="1" dirty="0"/>
              <a:t> </a:t>
            </a:r>
            <a:endParaRPr lang="en-US" sz="1400" dirty="0"/>
          </a:p>
          <a:p>
            <a:pPr>
              <a:lnSpc>
                <a:spcPct val="120000"/>
              </a:lnSpc>
              <a:spcBef>
                <a:spcPts val="0"/>
              </a:spcBef>
              <a:spcAft>
                <a:spcPts val="0"/>
              </a:spcAft>
            </a:pPr>
            <a:r>
              <a:rPr lang="en-US" sz="1400" b="1" dirty="0">
                <a:latin typeface="+mj-lt"/>
              </a:rPr>
              <a:t>Hot Chocolate $14| $16 Per Air Pot </a:t>
            </a:r>
          </a:p>
          <a:p>
            <a:pPr>
              <a:lnSpc>
                <a:spcPct val="120000"/>
              </a:lnSpc>
              <a:spcBef>
                <a:spcPts val="0"/>
              </a:spcBef>
              <a:spcAft>
                <a:spcPts val="0"/>
              </a:spcAft>
            </a:pPr>
            <a:r>
              <a:rPr lang="en-US" sz="1400" b="1" dirty="0">
                <a:latin typeface="+mj-lt"/>
              </a:rPr>
              <a:t>Hot Tea  $12| $14 Per Air Pot </a:t>
            </a:r>
            <a:endParaRPr lang="en-US" sz="1400" dirty="0">
              <a:latin typeface="+mj-lt"/>
            </a:endParaRPr>
          </a:p>
          <a:p>
            <a:pPr>
              <a:lnSpc>
                <a:spcPct val="120000"/>
              </a:lnSpc>
              <a:spcBef>
                <a:spcPts val="0"/>
              </a:spcBef>
              <a:spcAft>
                <a:spcPts val="0"/>
              </a:spcAft>
            </a:pPr>
            <a:r>
              <a:rPr lang="en-US" sz="1400" b="1" dirty="0">
                <a:latin typeface="+mj-lt"/>
              </a:rPr>
              <a:t> </a:t>
            </a:r>
            <a:endParaRPr lang="en-US" sz="1400" dirty="0">
              <a:latin typeface="+mj-lt"/>
            </a:endParaRPr>
          </a:p>
          <a:p>
            <a:pPr>
              <a:lnSpc>
                <a:spcPct val="120000"/>
              </a:lnSpc>
              <a:spcBef>
                <a:spcPts val="0"/>
              </a:spcBef>
              <a:spcAft>
                <a:spcPts val="0"/>
              </a:spcAft>
            </a:pPr>
            <a:r>
              <a:rPr lang="en-US" sz="1400" b="1" dirty="0">
                <a:latin typeface="+mj-lt"/>
              </a:rPr>
              <a:t>Lemonade or Sparkling Punch</a:t>
            </a:r>
          </a:p>
          <a:p>
            <a:pPr>
              <a:lnSpc>
                <a:spcPct val="120000"/>
              </a:lnSpc>
              <a:spcBef>
                <a:spcPts val="0"/>
              </a:spcBef>
              <a:spcAft>
                <a:spcPts val="0"/>
              </a:spcAft>
            </a:pPr>
            <a:r>
              <a:rPr lang="en-US" sz="1400" b="1" dirty="0">
                <a:latin typeface="+mj-lt"/>
              </a:rPr>
              <a:t>$10| $12 Per Gallon</a:t>
            </a:r>
            <a:endParaRPr lang="en-US" sz="1400" dirty="0">
              <a:latin typeface="+mj-lt"/>
            </a:endParaRPr>
          </a:p>
          <a:p>
            <a:pPr lvl="1">
              <a:lnSpc>
                <a:spcPct val="120000"/>
              </a:lnSpc>
              <a:spcBef>
                <a:spcPts val="0"/>
              </a:spcBef>
              <a:spcAft>
                <a:spcPts val="0"/>
              </a:spcAft>
            </a:pPr>
            <a:r>
              <a:rPr lang="en-US" sz="1230" b="1" dirty="0">
                <a:latin typeface="+mj-lt"/>
              </a:rPr>
              <a:t>Pink Lemonade with Lemon Circles </a:t>
            </a:r>
          </a:p>
          <a:p>
            <a:pPr lvl="1">
              <a:lnSpc>
                <a:spcPct val="120000"/>
              </a:lnSpc>
              <a:spcBef>
                <a:spcPts val="0"/>
              </a:spcBef>
              <a:spcAft>
                <a:spcPts val="0"/>
              </a:spcAft>
            </a:pPr>
            <a:r>
              <a:rPr lang="en-US" sz="1230" b="1" dirty="0">
                <a:latin typeface="+mj-lt"/>
              </a:rPr>
              <a:t>White Grape Juice, Pineapple Juice &amp; Ginger Ale</a:t>
            </a:r>
            <a:endParaRPr lang="en-US" sz="1230" dirty="0">
              <a:latin typeface="+mj-lt"/>
            </a:endParaRPr>
          </a:p>
        </p:txBody>
      </p:sp>
      <p:pic>
        <p:nvPicPr>
          <p:cNvPr id="15" name="Content Placeholder 14"/>
          <p:cNvPicPr>
            <a:picLocks noGrp="1" noChangeAspect="1"/>
          </p:cNvPicPr>
          <p:nvPr>
            <p:ph sz="half" idx="2"/>
          </p:nvPr>
        </p:nvPicPr>
        <p:blipFill rotWithShape="1">
          <a:blip r:embed="rId2"/>
          <a:srcRect t="18944" r="2388" b="12274"/>
          <a:stretch/>
        </p:blipFill>
        <p:spPr>
          <a:xfrm>
            <a:off x="3847338" y="3819890"/>
            <a:ext cx="3633887" cy="3837388"/>
          </a:xfrm>
        </p:spPr>
      </p:pic>
      <p:sp>
        <p:nvSpPr>
          <p:cNvPr id="7" name="Content Placeholder 2">
            <a:extLst>
              <a:ext uri="{FF2B5EF4-FFF2-40B4-BE49-F238E27FC236}">
                <a16:creationId xmlns:a16="http://schemas.microsoft.com/office/drawing/2014/main" id="{5FD1B30C-C77F-4D91-BEE0-8CFB048553D3}"/>
              </a:ext>
            </a:extLst>
          </p:cNvPr>
          <p:cNvSpPr txBox="1">
            <a:spLocks/>
          </p:cNvSpPr>
          <p:nvPr/>
        </p:nvSpPr>
        <p:spPr>
          <a:xfrm>
            <a:off x="3771864" y="836023"/>
            <a:ext cx="3735487" cy="3242596"/>
          </a:xfrm>
          <a:prstGeom prst="rect">
            <a:avLst/>
          </a:prstGeom>
          <a:solidFill>
            <a:schemeClr val="bg1"/>
          </a:solidFill>
        </p:spPr>
        <p:txBody>
          <a:bodyPr vert="horz" lIns="0" tIns="45720" rIns="0" bIns="45720" rtlCol="0">
            <a:normAutofit fontScale="92500" lnSpcReduction="20000"/>
          </a:bodyPr>
          <a:lst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a:lstStyle>
          <a:p>
            <a:pPr>
              <a:lnSpc>
                <a:spcPct val="110000"/>
              </a:lnSpc>
              <a:spcBef>
                <a:spcPts val="0"/>
              </a:spcBef>
              <a:spcAft>
                <a:spcPts val="0"/>
              </a:spcAft>
            </a:pPr>
            <a:r>
              <a:rPr lang="en-US" sz="1400" b="1" dirty="0">
                <a:latin typeface="+mj-lt"/>
              </a:rPr>
              <a:t>Jumbo Cookies    $1.29| $1.39 ea  </a:t>
            </a:r>
          </a:p>
          <a:p>
            <a:pPr>
              <a:lnSpc>
                <a:spcPct val="110000"/>
              </a:lnSpc>
              <a:spcBef>
                <a:spcPts val="0"/>
              </a:spcBef>
              <a:spcAft>
                <a:spcPts val="0"/>
              </a:spcAft>
            </a:pPr>
            <a:r>
              <a:rPr lang="en-US" sz="1400" dirty="0">
                <a:latin typeface="+mj-lt"/>
              </a:rPr>
              <a:t>Chocolate Chip | Peanut Butter | Oatmeal Raisin </a:t>
            </a:r>
          </a:p>
          <a:p>
            <a:pPr>
              <a:lnSpc>
                <a:spcPct val="110000"/>
              </a:lnSpc>
              <a:spcBef>
                <a:spcPts val="0"/>
              </a:spcBef>
              <a:spcAft>
                <a:spcPts val="0"/>
              </a:spcAft>
            </a:pPr>
            <a:r>
              <a:rPr lang="en-US" sz="1400" dirty="0">
                <a:latin typeface="+mj-lt"/>
              </a:rPr>
              <a:t>Sugar | White Chocolate Macadamia Nut </a:t>
            </a:r>
          </a:p>
          <a:p>
            <a:pPr>
              <a:lnSpc>
                <a:spcPct val="110000"/>
              </a:lnSpc>
              <a:spcBef>
                <a:spcPts val="0"/>
              </a:spcBef>
              <a:spcAft>
                <a:spcPts val="0"/>
              </a:spcAft>
            </a:pPr>
            <a:endParaRPr lang="en-US" sz="1400" dirty="0">
              <a:latin typeface="+mj-lt"/>
            </a:endParaRPr>
          </a:p>
          <a:p>
            <a:pPr>
              <a:lnSpc>
                <a:spcPct val="110000"/>
              </a:lnSpc>
              <a:spcBef>
                <a:spcPts val="0"/>
              </a:spcBef>
              <a:spcAft>
                <a:spcPts val="0"/>
              </a:spcAft>
            </a:pPr>
            <a:r>
              <a:rPr lang="en-US" sz="1400" b="1" dirty="0">
                <a:latin typeface="+mj-lt"/>
              </a:rPr>
              <a:t>Salty &amp; Sweet Combo $3.99 | $4.39  Per Person</a:t>
            </a:r>
          </a:p>
          <a:p>
            <a:pPr>
              <a:lnSpc>
                <a:spcPct val="110000"/>
              </a:lnSpc>
              <a:spcBef>
                <a:spcPts val="0"/>
              </a:spcBef>
              <a:spcAft>
                <a:spcPts val="0"/>
              </a:spcAft>
            </a:pPr>
            <a:r>
              <a:rPr lang="en-US" sz="1400" dirty="0">
                <a:latin typeface="+mj-lt"/>
              </a:rPr>
              <a:t>Gold Fish | Pretzels | Mini Cookies | Brownie Bites </a:t>
            </a:r>
          </a:p>
          <a:p>
            <a:pPr>
              <a:lnSpc>
                <a:spcPct val="110000"/>
              </a:lnSpc>
              <a:spcBef>
                <a:spcPts val="0"/>
              </a:spcBef>
              <a:spcAft>
                <a:spcPts val="0"/>
              </a:spcAft>
            </a:pPr>
            <a:endParaRPr lang="en-US" sz="1400" b="1" dirty="0">
              <a:latin typeface="+mj-lt"/>
            </a:endParaRPr>
          </a:p>
          <a:p>
            <a:pPr>
              <a:lnSpc>
                <a:spcPct val="110000"/>
              </a:lnSpc>
              <a:spcBef>
                <a:spcPts val="0"/>
              </a:spcBef>
              <a:spcAft>
                <a:spcPts val="0"/>
              </a:spcAft>
            </a:pPr>
            <a:r>
              <a:rPr lang="en-US" sz="1400" b="1" dirty="0">
                <a:latin typeface="+mj-lt"/>
              </a:rPr>
              <a:t>Gourmet Dessert Bars   $1.29 | $1.69 Ea </a:t>
            </a:r>
          </a:p>
          <a:p>
            <a:pPr>
              <a:lnSpc>
                <a:spcPct val="110000"/>
              </a:lnSpc>
              <a:spcBef>
                <a:spcPts val="0"/>
              </a:spcBef>
              <a:spcAft>
                <a:spcPts val="0"/>
              </a:spcAft>
            </a:pPr>
            <a:r>
              <a:rPr lang="en-US" sz="1400" dirty="0">
                <a:latin typeface="+mj-lt"/>
              </a:rPr>
              <a:t>Lemon Bars | Chocolate Chunk Brownies | Pecan Squares | White Chocolate Raspberry Bars | Chess Squares </a:t>
            </a:r>
            <a:endParaRPr lang="en-US" sz="1400" b="1" dirty="0">
              <a:latin typeface="+mj-lt"/>
            </a:endParaRPr>
          </a:p>
          <a:p>
            <a:pPr>
              <a:lnSpc>
                <a:spcPct val="110000"/>
              </a:lnSpc>
              <a:spcBef>
                <a:spcPts val="0"/>
              </a:spcBef>
              <a:spcAft>
                <a:spcPts val="0"/>
              </a:spcAft>
            </a:pPr>
            <a:r>
              <a:rPr lang="en-US" sz="1400" b="1" dirty="0">
                <a:latin typeface="+mj-lt"/>
              </a:rPr>
              <a:t> </a:t>
            </a:r>
          </a:p>
          <a:p>
            <a:pPr>
              <a:lnSpc>
                <a:spcPct val="110000"/>
              </a:lnSpc>
              <a:spcBef>
                <a:spcPts val="0"/>
              </a:spcBef>
              <a:spcAft>
                <a:spcPts val="0"/>
              </a:spcAft>
            </a:pPr>
            <a:r>
              <a:rPr lang="en-US" sz="1400" b="1" dirty="0">
                <a:latin typeface="+mj-lt"/>
              </a:rPr>
              <a:t>Healthy Break  $5.99 | $7.99  </a:t>
            </a:r>
          </a:p>
          <a:p>
            <a:pPr>
              <a:lnSpc>
                <a:spcPct val="110000"/>
              </a:lnSpc>
              <a:spcBef>
                <a:spcPts val="0"/>
              </a:spcBef>
              <a:spcAft>
                <a:spcPts val="0"/>
              </a:spcAft>
            </a:pPr>
            <a:r>
              <a:rPr lang="en-US" sz="1400" dirty="0">
                <a:latin typeface="+mj-lt"/>
              </a:rPr>
              <a:t>Grapes, Strawberries, Assorted Granola Bars, Yogurt Cups and </a:t>
            </a:r>
            <a:r>
              <a:rPr lang="en-US" sz="1400" b="1" dirty="0">
                <a:latin typeface="+mj-lt"/>
              </a:rPr>
              <a:t> </a:t>
            </a:r>
            <a:r>
              <a:rPr lang="en-US" sz="1400" dirty="0">
                <a:latin typeface="+mj-lt"/>
              </a:rPr>
              <a:t>infused water. </a:t>
            </a:r>
          </a:p>
          <a:p>
            <a:pPr>
              <a:lnSpc>
                <a:spcPct val="110000"/>
              </a:lnSpc>
              <a:spcBef>
                <a:spcPts val="0"/>
              </a:spcBef>
              <a:spcAft>
                <a:spcPts val="0"/>
              </a:spcAft>
            </a:pPr>
            <a:endParaRPr lang="en-US" sz="1400" b="1" dirty="0">
              <a:latin typeface="+mj-lt"/>
            </a:endParaRPr>
          </a:p>
          <a:p>
            <a:pPr>
              <a:lnSpc>
                <a:spcPct val="110000"/>
              </a:lnSpc>
              <a:spcBef>
                <a:spcPts val="0"/>
              </a:spcBef>
              <a:spcAft>
                <a:spcPts val="0"/>
              </a:spcAft>
            </a:pPr>
            <a:r>
              <a:rPr lang="en-US" sz="1400" b="1" dirty="0">
                <a:latin typeface="+mj-lt"/>
              </a:rPr>
              <a:t>See Hot &amp; Cold Hors d’oeuvres menu for more items! </a:t>
            </a:r>
            <a:endParaRPr lang="en-US" sz="1400" dirty="0">
              <a:latin typeface="+mj-lt"/>
            </a:endParaRPr>
          </a:p>
        </p:txBody>
      </p:sp>
      <p:sp>
        <p:nvSpPr>
          <p:cNvPr id="4" name="Slide Number Placeholder 3">
            <a:extLst>
              <a:ext uri="{FF2B5EF4-FFF2-40B4-BE49-F238E27FC236}">
                <a16:creationId xmlns:a16="http://schemas.microsoft.com/office/drawing/2014/main" id="{61836EFE-0F12-45C6-994F-A8E6922C6870}"/>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701350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07" y="102801"/>
            <a:ext cx="2312022" cy="1240971"/>
          </a:xfrm>
        </p:spPr>
        <p:txBody>
          <a:bodyPr>
            <a:normAutofit/>
          </a:bodyPr>
          <a:lstStyle/>
          <a:p>
            <a:r>
              <a:rPr lang="en-US" dirty="0"/>
              <a:t>Breakfast</a:t>
            </a:r>
            <a:br>
              <a:rPr lang="en-US" dirty="0"/>
            </a:br>
            <a:r>
              <a:rPr lang="en-US" dirty="0"/>
              <a:t>&amp; Brunch </a:t>
            </a:r>
            <a:br>
              <a:rPr lang="en-US" dirty="0"/>
            </a:br>
            <a:r>
              <a:rPr lang="en-US" sz="2400" b="1" dirty="0"/>
              <a:t>Basic Service</a:t>
            </a:r>
            <a:endParaRPr lang="en-US" b="1" dirty="0"/>
          </a:p>
        </p:txBody>
      </p:sp>
      <p:pic>
        <p:nvPicPr>
          <p:cNvPr id="7" name="Content Placeholder 6"/>
          <p:cNvPicPr>
            <a:picLocks noGrp="1" noChangeAspect="1"/>
          </p:cNvPicPr>
          <p:nvPr>
            <p:ph idx="1"/>
          </p:nvPr>
        </p:nvPicPr>
        <p:blipFill>
          <a:blip r:embed="rId2"/>
          <a:stretch>
            <a:fillRect/>
          </a:stretch>
        </p:blipFill>
        <p:spPr>
          <a:xfrm>
            <a:off x="2614629" y="0"/>
            <a:ext cx="5157787" cy="3464313"/>
          </a:xfrm>
        </p:spPr>
      </p:pic>
      <p:sp>
        <p:nvSpPr>
          <p:cNvPr id="4" name="Text Placeholder 3"/>
          <p:cNvSpPr>
            <a:spLocks noGrp="1"/>
          </p:cNvSpPr>
          <p:nvPr>
            <p:ph type="body" sz="half" idx="2"/>
          </p:nvPr>
        </p:nvSpPr>
        <p:spPr>
          <a:xfrm>
            <a:off x="182883" y="1317268"/>
            <a:ext cx="2442754" cy="8595360"/>
          </a:xfrm>
        </p:spPr>
        <p:txBody>
          <a:bodyPr>
            <a:normAutofit/>
          </a:bodyPr>
          <a:lstStyle/>
          <a:p>
            <a:pPr>
              <a:lnSpc>
                <a:spcPct val="100000"/>
              </a:lnSpc>
              <a:spcBef>
                <a:spcPts val="0"/>
              </a:spcBef>
              <a:spcAft>
                <a:spcPts val="0"/>
              </a:spcAft>
            </a:pPr>
            <a:r>
              <a:rPr lang="en-US" sz="1800" b="1" u="sng" dirty="0"/>
              <a:t>Continental Breakfast</a:t>
            </a:r>
          </a:p>
          <a:p>
            <a:pPr>
              <a:lnSpc>
                <a:spcPct val="100000"/>
              </a:lnSpc>
              <a:spcBef>
                <a:spcPts val="0"/>
              </a:spcBef>
              <a:spcAft>
                <a:spcPts val="0"/>
              </a:spcAft>
            </a:pPr>
            <a:r>
              <a:rPr lang="en-US" sz="1600" dirty="0"/>
              <a:t>Assorted Muffins, Danish and Sliced Fresh Fruit  </a:t>
            </a:r>
          </a:p>
          <a:p>
            <a:pPr>
              <a:lnSpc>
                <a:spcPct val="100000"/>
              </a:lnSpc>
              <a:spcBef>
                <a:spcPts val="0"/>
              </a:spcBef>
              <a:spcAft>
                <a:spcPts val="0"/>
              </a:spcAft>
            </a:pPr>
            <a:r>
              <a:rPr lang="en-US" sz="1600" dirty="0"/>
              <a:t>$6.99  | $8.99</a:t>
            </a:r>
          </a:p>
          <a:p>
            <a:pPr>
              <a:lnSpc>
                <a:spcPct val="100000"/>
              </a:lnSpc>
              <a:spcBef>
                <a:spcPts val="0"/>
              </a:spcBef>
              <a:spcAft>
                <a:spcPts val="0"/>
              </a:spcAft>
            </a:pPr>
            <a:endParaRPr lang="en-US" sz="1600" dirty="0"/>
          </a:p>
          <a:p>
            <a:pPr>
              <a:lnSpc>
                <a:spcPct val="100000"/>
              </a:lnSpc>
              <a:spcBef>
                <a:spcPts val="0"/>
              </a:spcBef>
              <a:spcAft>
                <a:spcPts val="0"/>
              </a:spcAft>
            </a:pPr>
            <a:r>
              <a:rPr lang="en-US" sz="1800" b="1" u="sng" dirty="0"/>
              <a:t>Southern Bites Breakfast</a:t>
            </a:r>
          </a:p>
          <a:p>
            <a:pPr>
              <a:lnSpc>
                <a:spcPct val="100000"/>
              </a:lnSpc>
              <a:spcBef>
                <a:spcPts val="0"/>
              </a:spcBef>
              <a:spcAft>
                <a:spcPts val="0"/>
              </a:spcAft>
            </a:pPr>
            <a:r>
              <a:rPr lang="en-US" sz="1600" dirty="0"/>
              <a:t>Mini Ham &amp; Cheese Biscuits , Assorted Mini Muffins and Sliced Fresh Fruit   $7.99 | $9.99</a:t>
            </a:r>
          </a:p>
          <a:p>
            <a:pPr>
              <a:lnSpc>
                <a:spcPct val="100000"/>
              </a:lnSpc>
              <a:spcBef>
                <a:spcPts val="0"/>
              </a:spcBef>
              <a:spcAft>
                <a:spcPts val="0"/>
              </a:spcAft>
            </a:pPr>
            <a:r>
              <a:rPr lang="en-US" sz="1600" dirty="0"/>
              <a:t> </a:t>
            </a:r>
          </a:p>
          <a:p>
            <a:pPr>
              <a:lnSpc>
                <a:spcPct val="100000"/>
              </a:lnSpc>
              <a:spcBef>
                <a:spcPts val="0"/>
              </a:spcBef>
              <a:spcAft>
                <a:spcPts val="0"/>
              </a:spcAft>
            </a:pPr>
            <a:r>
              <a:rPr lang="en-US" sz="1800" b="1" u="sng" dirty="0"/>
              <a:t>Classic Breakfast </a:t>
            </a:r>
            <a:endParaRPr lang="en-US" sz="1800" dirty="0"/>
          </a:p>
          <a:p>
            <a:pPr>
              <a:lnSpc>
                <a:spcPct val="100000"/>
              </a:lnSpc>
              <a:spcBef>
                <a:spcPts val="0"/>
              </a:spcBef>
              <a:spcAft>
                <a:spcPts val="0"/>
              </a:spcAft>
            </a:pPr>
            <a:r>
              <a:rPr lang="en-US" sz="1600" dirty="0"/>
              <a:t>Scrambled Eggs, Cheese Grits, Biscuits, </a:t>
            </a:r>
          </a:p>
          <a:p>
            <a:pPr>
              <a:lnSpc>
                <a:spcPct val="100000"/>
              </a:lnSpc>
              <a:spcBef>
                <a:spcPts val="0"/>
              </a:spcBef>
              <a:spcAft>
                <a:spcPts val="0"/>
              </a:spcAft>
            </a:pPr>
            <a:r>
              <a:rPr lang="en-US" sz="1600" dirty="0"/>
              <a:t>Bacon or Sausage </a:t>
            </a:r>
          </a:p>
          <a:p>
            <a:pPr>
              <a:lnSpc>
                <a:spcPct val="100000"/>
              </a:lnSpc>
              <a:spcBef>
                <a:spcPts val="0"/>
              </a:spcBef>
              <a:spcAft>
                <a:spcPts val="0"/>
              </a:spcAft>
            </a:pPr>
            <a:r>
              <a:rPr lang="en-US" sz="1600" dirty="0"/>
              <a:t>$7.99 | $9.99</a:t>
            </a:r>
          </a:p>
          <a:p>
            <a:pPr>
              <a:lnSpc>
                <a:spcPct val="100000"/>
              </a:lnSpc>
              <a:spcBef>
                <a:spcPts val="0"/>
              </a:spcBef>
              <a:spcAft>
                <a:spcPts val="0"/>
              </a:spcAft>
            </a:pPr>
            <a:endParaRPr lang="en-US" sz="1600" dirty="0"/>
          </a:p>
          <a:p>
            <a:pPr>
              <a:lnSpc>
                <a:spcPct val="100000"/>
              </a:lnSpc>
              <a:spcBef>
                <a:spcPts val="0"/>
              </a:spcBef>
              <a:spcAft>
                <a:spcPts val="0"/>
              </a:spcAft>
            </a:pPr>
            <a:r>
              <a:rPr lang="en-US" sz="1800" b="1" u="sng" dirty="0"/>
              <a:t>Deluxe Breakfast </a:t>
            </a:r>
            <a:endParaRPr lang="en-US" sz="1800" dirty="0"/>
          </a:p>
          <a:p>
            <a:pPr>
              <a:lnSpc>
                <a:spcPct val="100000"/>
              </a:lnSpc>
              <a:spcBef>
                <a:spcPts val="0"/>
              </a:spcBef>
              <a:spcAft>
                <a:spcPts val="0"/>
              </a:spcAft>
            </a:pPr>
            <a:r>
              <a:rPr lang="en-US" sz="1600" dirty="0"/>
              <a:t>Scrambled Egg Casserole, Cheese Grits, Hash Browns, Bacon &amp; Sausage, Biscuits &amp; Gravy </a:t>
            </a:r>
          </a:p>
          <a:p>
            <a:pPr>
              <a:lnSpc>
                <a:spcPct val="100000"/>
              </a:lnSpc>
              <a:spcBef>
                <a:spcPts val="0"/>
              </a:spcBef>
              <a:spcAft>
                <a:spcPts val="0"/>
              </a:spcAft>
            </a:pPr>
            <a:r>
              <a:rPr lang="en-US" sz="1600" dirty="0"/>
              <a:t>$8.99 | $10.99</a:t>
            </a:r>
          </a:p>
          <a:p>
            <a:pPr>
              <a:lnSpc>
                <a:spcPct val="100000"/>
              </a:lnSpc>
              <a:spcBef>
                <a:spcPts val="0"/>
              </a:spcBef>
              <a:spcAft>
                <a:spcPts val="0"/>
              </a:spcAft>
            </a:pPr>
            <a:endParaRPr lang="en-US" sz="1600" dirty="0"/>
          </a:p>
          <a:p>
            <a:pPr>
              <a:lnSpc>
                <a:spcPct val="100000"/>
              </a:lnSpc>
              <a:spcBef>
                <a:spcPts val="0"/>
              </a:spcBef>
              <a:spcAft>
                <a:spcPts val="0"/>
              </a:spcAft>
            </a:pPr>
            <a:r>
              <a:rPr lang="en-US" sz="1800" b="1" u="sng" dirty="0"/>
              <a:t>Yogurt Parfait Bar</a:t>
            </a:r>
            <a:endParaRPr lang="en-US" sz="1800" dirty="0"/>
          </a:p>
          <a:p>
            <a:pPr>
              <a:lnSpc>
                <a:spcPct val="100000"/>
              </a:lnSpc>
              <a:spcBef>
                <a:spcPts val="0"/>
              </a:spcBef>
              <a:spcAft>
                <a:spcPts val="0"/>
              </a:spcAft>
            </a:pPr>
            <a:r>
              <a:rPr lang="en-US" sz="1600" dirty="0"/>
              <a:t>Plain and Greek Yogurt, Granola, Fresh Fruit Toppings &amp; Breakfast Breads  $7.29 | $9.29</a:t>
            </a:r>
          </a:p>
          <a:p>
            <a:pPr>
              <a:lnSpc>
                <a:spcPct val="100000"/>
              </a:lnSpc>
              <a:spcBef>
                <a:spcPts val="0"/>
              </a:spcBef>
              <a:spcAft>
                <a:spcPts val="0"/>
              </a:spcAft>
            </a:pPr>
            <a:endParaRPr lang="en-US" sz="1600" dirty="0"/>
          </a:p>
          <a:p>
            <a:pPr>
              <a:lnSpc>
                <a:spcPct val="100000"/>
              </a:lnSpc>
              <a:spcBef>
                <a:spcPts val="0"/>
              </a:spcBef>
              <a:spcAft>
                <a:spcPts val="0"/>
              </a:spcAft>
            </a:pPr>
            <a:r>
              <a:rPr lang="en-US" sz="1600" dirty="0">
                <a:latin typeface="AR JULIAN" panose="02000000000000000000" pitchFamily="2" charset="0"/>
              </a:rPr>
              <a:t>All include Coffee Station, Iced Water  and Orange Juice</a:t>
            </a:r>
            <a:endParaRPr lang="en-US" dirty="0"/>
          </a:p>
        </p:txBody>
      </p:sp>
      <p:sp>
        <p:nvSpPr>
          <p:cNvPr id="9" name="TextBox 8"/>
          <p:cNvSpPr txBox="1"/>
          <p:nvPr/>
        </p:nvSpPr>
        <p:spPr>
          <a:xfrm>
            <a:off x="2614629" y="3476172"/>
            <a:ext cx="3483564" cy="6576159"/>
          </a:xfrm>
          <a:prstGeom prst="rect">
            <a:avLst/>
          </a:prstGeom>
          <a:solidFill>
            <a:schemeClr val="bg1"/>
          </a:solidFill>
        </p:spPr>
        <p:txBody>
          <a:bodyPr wrap="square" rtlCol="0">
            <a:spAutoFit/>
          </a:bodyPr>
          <a:lstStyle/>
          <a:p>
            <a:r>
              <a:rPr lang="en-US" sz="3200" dirty="0">
                <a:solidFill>
                  <a:schemeClr val="tx2"/>
                </a:solidFill>
                <a:latin typeface="AR BERKLEY" panose="02000000000000000000" pitchFamily="2" charset="0"/>
              </a:rPr>
              <a:t>By the Dozen</a:t>
            </a:r>
          </a:p>
          <a:p>
            <a:pPr>
              <a:spcBef>
                <a:spcPts val="1000"/>
              </a:spcBef>
            </a:pPr>
            <a:r>
              <a:rPr lang="en-US" sz="1500" dirty="0">
                <a:solidFill>
                  <a:schemeClr val="tx2"/>
                </a:solidFill>
                <a:latin typeface="+mj-lt"/>
              </a:rPr>
              <a:t>Assorted Whole Fruit  $10| $12</a:t>
            </a:r>
          </a:p>
          <a:p>
            <a:pPr>
              <a:spcBef>
                <a:spcPts val="1000"/>
              </a:spcBef>
            </a:pPr>
            <a:r>
              <a:rPr lang="en-US" sz="1500" dirty="0">
                <a:solidFill>
                  <a:schemeClr val="tx2"/>
                </a:solidFill>
                <a:latin typeface="+mj-lt"/>
              </a:rPr>
              <a:t>Assorted Muffins $16| $18</a:t>
            </a:r>
          </a:p>
          <a:p>
            <a:pPr>
              <a:spcBef>
                <a:spcPts val="1000"/>
              </a:spcBef>
            </a:pPr>
            <a:r>
              <a:rPr lang="en-US" sz="1500" dirty="0">
                <a:solidFill>
                  <a:schemeClr val="tx2"/>
                </a:solidFill>
                <a:latin typeface="+mj-lt"/>
              </a:rPr>
              <a:t>Sliced Breakfast Bread $12| $14</a:t>
            </a:r>
          </a:p>
          <a:p>
            <a:pPr>
              <a:spcBef>
                <a:spcPts val="1000"/>
              </a:spcBef>
            </a:pPr>
            <a:r>
              <a:rPr lang="en-US" sz="1500" dirty="0">
                <a:solidFill>
                  <a:schemeClr val="tx2"/>
                </a:solidFill>
                <a:latin typeface="+mj-lt"/>
              </a:rPr>
              <a:t>Assorted Mini Danishes $16| $18</a:t>
            </a:r>
          </a:p>
          <a:p>
            <a:pPr>
              <a:spcBef>
                <a:spcPts val="1000"/>
              </a:spcBef>
            </a:pPr>
            <a:r>
              <a:rPr lang="en-US" sz="1500" dirty="0">
                <a:solidFill>
                  <a:schemeClr val="tx2"/>
                </a:solidFill>
                <a:latin typeface="+mj-lt"/>
              </a:rPr>
              <a:t>Assorted Scones $22|$24</a:t>
            </a:r>
          </a:p>
          <a:p>
            <a:pPr>
              <a:spcBef>
                <a:spcPts val="1000"/>
              </a:spcBef>
            </a:pPr>
            <a:r>
              <a:rPr lang="en-US" sz="1500" dirty="0">
                <a:solidFill>
                  <a:schemeClr val="tx2"/>
                </a:solidFill>
                <a:latin typeface="+mj-lt"/>
              </a:rPr>
              <a:t>Cinnamon Rolls $16| $18</a:t>
            </a:r>
          </a:p>
          <a:p>
            <a:pPr>
              <a:spcBef>
                <a:spcPts val="1000"/>
              </a:spcBef>
            </a:pPr>
            <a:r>
              <a:rPr lang="en-US" sz="1500" dirty="0">
                <a:solidFill>
                  <a:schemeClr val="tx2"/>
                </a:solidFill>
                <a:latin typeface="+mj-lt"/>
              </a:rPr>
              <a:t>Variety of Granola Bars $10| $12</a:t>
            </a:r>
          </a:p>
          <a:p>
            <a:pPr>
              <a:spcBef>
                <a:spcPts val="1000"/>
              </a:spcBef>
            </a:pPr>
            <a:r>
              <a:rPr lang="en-US" sz="1500" dirty="0">
                <a:solidFill>
                  <a:schemeClr val="tx2"/>
                </a:solidFill>
                <a:latin typeface="+mj-lt"/>
              </a:rPr>
              <a:t>Jumbo Muffins $22| $24</a:t>
            </a:r>
          </a:p>
          <a:p>
            <a:pPr>
              <a:spcBef>
                <a:spcPts val="1000"/>
              </a:spcBef>
            </a:pPr>
            <a:r>
              <a:rPr lang="en-US" sz="1500" dirty="0">
                <a:solidFill>
                  <a:schemeClr val="tx2"/>
                </a:solidFill>
                <a:latin typeface="+mj-lt"/>
              </a:rPr>
              <a:t>Sausage Biscuits $22| $24</a:t>
            </a:r>
          </a:p>
          <a:p>
            <a:pPr>
              <a:spcBef>
                <a:spcPts val="1000"/>
              </a:spcBef>
            </a:pPr>
            <a:r>
              <a:rPr lang="en-US" sz="1500" dirty="0">
                <a:solidFill>
                  <a:schemeClr val="tx2"/>
                </a:solidFill>
                <a:latin typeface="+mj-lt"/>
              </a:rPr>
              <a:t>Ham/Cheese Biscuits $22| $24</a:t>
            </a:r>
          </a:p>
          <a:p>
            <a:pPr>
              <a:spcBef>
                <a:spcPts val="1000"/>
              </a:spcBef>
            </a:pPr>
            <a:r>
              <a:rPr lang="en-US" sz="1500" dirty="0">
                <a:solidFill>
                  <a:schemeClr val="tx2"/>
                </a:solidFill>
                <a:latin typeface="+mj-lt"/>
              </a:rPr>
              <a:t>Chicken Biscuits $24| $30</a:t>
            </a:r>
          </a:p>
          <a:p>
            <a:pPr>
              <a:spcBef>
                <a:spcPts val="1000"/>
              </a:spcBef>
            </a:pPr>
            <a:r>
              <a:rPr lang="en-US" sz="1500" dirty="0">
                <a:solidFill>
                  <a:schemeClr val="tx2"/>
                </a:solidFill>
                <a:latin typeface="+mj-lt"/>
              </a:rPr>
              <a:t>Ham/Cheese Croissants $24| $30</a:t>
            </a:r>
          </a:p>
          <a:p>
            <a:pPr>
              <a:spcBef>
                <a:spcPts val="1000"/>
              </a:spcBef>
            </a:pPr>
            <a:r>
              <a:rPr lang="en-US" sz="1500" dirty="0">
                <a:solidFill>
                  <a:schemeClr val="tx2"/>
                </a:solidFill>
                <a:latin typeface="+mj-lt"/>
              </a:rPr>
              <a:t>Sausage/Cheese Croissants $24 | $30</a:t>
            </a:r>
          </a:p>
          <a:p>
            <a:pPr>
              <a:spcBef>
                <a:spcPts val="1000"/>
              </a:spcBef>
            </a:pPr>
            <a:r>
              <a:rPr lang="en-US" sz="1500" dirty="0">
                <a:solidFill>
                  <a:schemeClr val="tx2"/>
                </a:solidFill>
                <a:latin typeface="+mj-lt"/>
              </a:rPr>
              <a:t>Fruit &amp; Yogurt Parfaits $24|$30     </a:t>
            </a:r>
          </a:p>
          <a:p>
            <a:pPr>
              <a:spcBef>
                <a:spcPts val="1000"/>
              </a:spcBef>
            </a:pPr>
            <a:r>
              <a:rPr lang="en-US" sz="1500" dirty="0">
                <a:solidFill>
                  <a:schemeClr val="tx2"/>
                </a:solidFill>
                <a:latin typeface="+mj-lt"/>
              </a:rPr>
              <a:t>Fresh Fruit Cups $28| $36</a:t>
            </a:r>
          </a:p>
          <a:p>
            <a:pPr>
              <a:spcBef>
                <a:spcPts val="1000"/>
              </a:spcBef>
            </a:pPr>
            <a:r>
              <a:rPr lang="en-US" sz="1500" dirty="0">
                <a:latin typeface="+mj-lt"/>
              </a:rPr>
              <a:t> </a:t>
            </a:r>
          </a:p>
        </p:txBody>
      </p:sp>
      <p:sp>
        <p:nvSpPr>
          <p:cNvPr id="10" name="TextBox 9"/>
          <p:cNvSpPr txBox="1"/>
          <p:nvPr/>
        </p:nvSpPr>
        <p:spPr>
          <a:xfrm>
            <a:off x="3986521" y="3476172"/>
            <a:ext cx="3629125" cy="6332503"/>
          </a:xfrm>
          <a:prstGeom prst="rect">
            <a:avLst/>
          </a:prstGeom>
          <a:noFill/>
        </p:spPr>
        <p:txBody>
          <a:bodyPr wrap="square" rtlCol="0">
            <a:spAutoFit/>
          </a:bodyPr>
          <a:lstStyle/>
          <a:p>
            <a:pPr algn="r"/>
            <a:r>
              <a:rPr lang="en-US" sz="2400" dirty="0">
                <a:solidFill>
                  <a:schemeClr val="tx2"/>
                </a:solidFill>
                <a:latin typeface="AR BERKLEY" panose="02000000000000000000" pitchFamily="2" charset="0"/>
              </a:rPr>
              <a:t>And More…</a:t>
            </a:r>
          </a:p>
          <a:p>
            <a:pPr algn="r"/>
            <a:r>
              <a:rPr lang="en-US" dirty="0">
                <a:solidFill>
                  <a:schemeClr val="tx2"/>
                </a:solidFill>
                <a:latin typeface="AR BERKLEY" panose="02000000000000000000" pitchFamily="2" charset="0"/>
              </a:rPr>
              <a:t>Serves 12</a:t>
            </a:r>
          </a:p>
          <a:p>
            <a:pPr algn="r"/>
            <a:endParaRPr lang="en-US" sz="1600" dirty="0">
              <a:solidFill>
                <a:schemeClr val="tx2"/>
              </a:solidFill>
              <a:latin typeface="+mj-lt"/>
            </a:endParaRPr>
          </a:p>
          <a:p>
            <a:pPr algn="r">
              <a:spcAft>
                <a:spcPts val="300"/>
              </a:spcAft>
            </a:pPr>
            <a:r>
              <a:rPr lang="en-US" sz="1500" dirty="0">
                <a:solidFill>
                  <a:schemeClr val="tx2"/>
                </a:solidFill>
                <a:latin typeface="+mj-lt"/>
              </a:rPr>
              <a:t>Hashbrown Casserole </a:t>
            </a:r>
          </a:p>
          <a:p>
            <a:pPr algn="r">
              <a:spcAft>
                <a:spcPts val="300"/>
              </a:spcAft>
            </a:pPr>
            <a:r>
              <a:rPr lang="en-US" sz="1500" dirty="0">
                <a:solidFill>
                  <a:schemeClr val="tx2"/>
                </a:solidFill>
                <a:latin typeface="+mj-lt"/>
              </a:rPr>
              <a:t>$22|$24</a:t>
            </a:r>
          </a:p>
          <a:p>
            <a:pPr algn="r">
              <a:spcAft>
                <a:spcPts val="300"/>
              </a:spcAft>
            </a:pPr>
            <a:r>
              <a:rPr lang="en-US" sz="1500" dirty="0">
                <a:solidFill>
                  <a:schemeClr val="tx2"/>
                </a:solidFill>
                <a:latin typeface="+mj-lt"/>
              </a:rPr>
              <a:t>Cheese Grits </a:t>
            </a:r>
          </a:p>
          <a:p>
            <a:pPr algn="r">
              <a:spcAft>
                <a:spcPts val="300"/>
              </a:spcAft>
            </a:pPr>
            <a:r>
              <a:rPr lang="en-US" sz="1500" dirty="0">
                <a:solidFill>
                  <a:schemeClr val="tx2"/>
                </a:solidFill>
                <a:latin typeface="+mj-lt"/>
              </a:rPr>
              <a:t>$18|$22</a:t>
            </a:r>
          </a:p>
          <a:p>
            <a:pPr algn="r">
              <a:spcAft>
                <a:spcPts val="300"/>
              </a:spcAft>
            </a:pPr>
            <a:r>
              <a:rPr lang="en-US" sz="1500" dirty="0">
                <a:solidFill>
                  <a:schemeClr val="tx2"/>
                </a:solidFill>
                <a:latin typeface="+mj-lt"/>
              </a:rPr>
              <a:t>Fruit Salad </a:t>
            </a:r>
          </a:p>
          <a:p>
            <a:pPr algn="r">
              <a:spcAft>
                <a:spcPts val="300"/>
              </a:spcAft>
            </a:pPr>
            <a:r>
              <a:rPr lang="en-US" sz="1500" dirty="0">
                <a:solidFill>
                  <a:schemeClr val="tx2"/>
                </a:solidFill>
                <a:latin typeface="+mj-lt"/>
              </a:rPr>
              <a:t>$28|$30</a:t>
            </a:r>
          </a:p>
          <a:p>
            <a:pPr algn="r">
              <a:spcAft>
                <a:spcPts val="300"/>
              </a:spcAft>
            </a:pPr>
            <a:r>
              <a:rPr lang="en-US" sz="1500" dirty="0">
                <a:solidFill>
                  <a:schemeClr val="tx2"/>
                </a:solidFill>
                <a:latin typeface="+mj-lt"/>
              </a:rPr>
              <a:t>Sausage  Egg  Casserole  </a:t>
            </a:r>
          </a:p>
          <a:p>
            <a:pPr algn="r">
              <a:spcAft>
                <a:spcPts val="300"/>
              </a:spcAft>
            </a:pPr>
            <a:r>
              <a:rPr lang="en-US" sz="1500" dirty="0">
                <a:solidFill>
                  <a:schemeClr val="tx2"/>
                </a:solidFill>
                <a:latin typeface="+mj-lt"/>
              </a:rPr>
              <a:t>$38|$44</a:t>
            </a:r>
          </a:p>
          <a:p>
            <a:pPr algn="r">
              <a:spcAft>
                <a:spcPts val="300"/>
              </a:spcAft>
            </a:pPr>
            <a:r>
              <a:rPr lang="en-US" sz="1500" dirty="0">
                <a:solidFill>
                  <a:schemeClr val="tx2"/>
                </a:solidFill>
                <a:latin typeface="+mj-lt"/>
              </a:rPr>
              <a:t>Vegetable Egg Casserole </a:t>
            </a:r>
          </a:p>
          <a:p>
            <a:pPr algn="r">
              <a:spcAft>
                <a:spcPts val="300"/>
              </a:spcAft>
            </a:pPr>
            <a:r>
              <a:rPr lang="en-US" sz="1500" dirty="0">
                <a:solidFill>
                  <a:schemeClr val="tx2"/>
                </a:solidFill>
                <a:latin typeface="+mj-lt"/>
              </a:rPr>
              <a:t>$32|$36</a:t>
            </a:r>
          </a:p>
          <a:p>
            <a:pPr algn="r">
              <a:spcAft>
                <a:spcPts val="300"/>
              </a:spcAft>
            </a:pPr>
            <a:r>
              <a:rPr lang="en-US" sz="1500" dirty="0">
                <a:solidFill>
                  <a:schemeClr val="tx2"/>
                </a:solidFill>
                <a:latin typeface="+mj-lt"/>
              </a:rPr>
              <a:t>Shrimp &amp; Grits  </a:t>
            </a:r>
          </a:p>
          <a:p>
            <a:pPr algn="r">
              <a:spcAft>
                <a:spcPts val="300"/>
              </a:spcAft>
            </a:pPr>
            <a:r>
              <a:rPr lang="en-US" sz="1500" dirty="0">
                <a:solidFill>
                  <a:schemeClr val="tx2"/>
                </a:solidFill>
                <a:latin typeface="+mj-lt"/>
              </a:rPr>
              <a:t>$90|$96</a:t>
            </a:r>
          </a:p>
          <a:p>
            <a:pPr algn="r">
              <a:spcAft>
                <a:spcPts val="300"/>
              </a:spcAft>
            </a:pPr>
            <a:r>
              <a:rPr lang="en-US" sz="1500" dirty="0">
                <a:solidFill>
                  <a:schemeClr val="tx2"/>
                </a:solidFill>
                <a:latin typeface="+mj-lt"/>
              </a:rPr>
              <a:t>Jambalaya</a:t>
            </a:r>
          </a:p>
          <a:p>
            <a:pPr algn="r">
              <a:spcAft>
                <a:spcPts val="300"/>
              </a:spcAft>
            </a:pPr>
            <a:r>
              <a:rPr lang="en-US" sz="1500" dirty="0">
                <a:solidFill>
                  <a:schemeClr val="tx2"/>
                </a:solidFill>
                <a:latin typeface="+mj-lt"/>
              </a:rPr>
              <a:t>$42|$48</a:t>
            </a:r>
          </a:p>
          <a:p>
            <a:pPr algn="r">
              <a:spcAft>
                <a:spcPts val="300"/>
              </a:spcAft>
            </a:pPr>
            <a:r>
              <a:rPr lang="en-US" sz="1500" dirty="0">
                <a:solidFill>
                  <a:schemeClr val="tx2"/>
                </a:solidFill>
                <a:latin typeface="+mj-lt"/>
              </a:rPr>
              <a:t>Chicken &amp; Sausage Gumbo </a:t>
            </a:r>
          </a:p>
          <a:p>
            <a:pPr algn="r">
              <a:spcAft>
                <a:spcPts val="300"/>
              </a:spcAft>
            </a:pPr>
            <a:r>
              <a:rPr lang="en-US" sz="1500" dirty="0">
                <a:solidFill>
                  <a:schemeClr val="tx2"/>
                </a:solidFill>
                <a:latin typeface="+mj-lt"/>
              </a:rPr>
              <a:t>$42|$48</a:t>
            </a:r>
          </a:p>
          <a:p>
            <a:pPr algn="r">
              <a:spcAft>
                <a:spcPts val="300"/>
              </a:spcAft>
            </a:pPr>
            <a:r>
              <a:rPr lang="en-US" sz="1500" dirty="0">
                <a:solidFill>
                  <a:schemeClr val="tx2"/>
                </a:solidFill>
                <a:latin typeface="+mj-lt"/>
              </a:rPr>
              <a:t>Seafood Gumbo </a:t>
            </a:r>
          </a:p>
          <a:p>
            <a:pPr algn="r">
              <a:spcAft>
                <a:spcPts val="300"/>
              </a:spcAft>
            </a:pPr>
            <a:r>
              <a:rPr lang="en-US" sz="1500" dirty="0">
                <a:solidFill>
                  <a:schemeClr val="tx2"/>
                </a:solidFill>
                <a:latin typeface="+mj-lt"/>
              </a:rPr>
              <a:t>$60|$72 </a:t>
            </a:r>
          </a:p>
          <a:p>
            <a:pPr algn="r">
              <a:spcAft>
                <a:spcPts val="300"/>
              </a:spcAft>
            </a:pPr>
            <a:r>
              <a:rPr lang="en-US" sz="1500" dirty="0">
                <a:solidFill>
                  <a:schemeClr val="tx2"/>
                </a:solidFill>
                <a:latin typeface="+mj-lt"/>
              </a:rPr>
              <a:t>Chili with Corn Muffins </a:t>
            </a:r>
          </a:p>
          <a:p>
            <a:pPr algn="r">
              <a:spcAft>
                <a:spcPts val="300"/>
              </a:spcAft>
            </a:pPr>
            <a:r>
              <a:rPr lang="en-US" sz="1500" dirty="0">
                <a:solidFill>
                  <a:schemeClr val="tx2"/>
                </a:solidFill>
                <a:latin typeface="+mj-lt"/>
              </a:rPr>
              <a:t>$42|$48</a:t>
            </a:r>
          </a:p>
        </p:txBody>
      </p:sp>
      <p:sp>
        <p:nvSpPr>
          <p:cNvPr id="3" name="Slide Number Placeholder 2">
            <a:extLst>
              <a:ext uri="{FF2B5EF4-FFF2-40B4-BE49-F238E27FC236}">
                <a16:creationId xmlns:a16="http://schemas.microsoft.com/office/drawing/2014/main" id="{A6681992-9690-4A66-8F84-C5BF6A847BF8}"/>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3438556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l="-1" t="11814" r="-1" b="41114"/>
          <a:stretch/>
        </p:blipFill>
        <p:spPr>
          <a:xfrm>
            <a:off x="3247643" y="220296"/>
            <a:ext cx="4296158" cy="2022246"/>
          </a:xfrm>
          <a:prstGeom prst="roundRect">
            <a:avLst>
              <a:gd name="adj" fmla="val 8594"/>
            </a:avLst>
          </a:prstGeom>
          <a:solidFill>
            <a:srgbClr val="FFFFFF">
              <a:shade val="85000"/>
            </a:srgbClr>
          </a:solidFill>
          <a:ln>
            <a:noFill/>
          </a:ln>
          <a:effectLst>
            <a:reflection blurRad="12700" stA="38000" endPos="28000" dir="5400000" sy="-100000" algn="bl" rotWithShape="0"/>
          </a:effectLst>
        </p:spPr>
      </p:pic>
      <p:sp>
        <p:nvSpPr>
          <p:cNvPr id="2" name="Title 1"/>
          <p:cNvSpPr>
            <a:spLocks noGrp="1"/>
          </p:cNvSpPr>
          <p:nvPr>
            <p:ph type="title"/>
          </p:nvPr>
        </p:nvSpPr>
        <p:spPr>
          <a:xfrm>
            <a:off x="228599" y="28568"/>
            <a:ext cx="3409265" cy="2222949"/>
          </a:xfrm>
        </p:spPr>
        <p:txBody>
          <a:bodyPr>
            <a:normAutofit/>
          </a:bodyPr>
          <a:lstStyle/>
          <a:p>
            <a:r>
              <a:rPr lang="en-US" sz="4800" dirty="0"/>
              <a:t>BISTRO</a:t>
            </a:r>
            <a:r>
              <a:rPr lang="en-US" dirty="0"/>
              <a:t>  </a:t>
            </a:r>
            <a:br>
              <a:rPr lang="en-US" dirty="0"/>
            </a:br>
            <a:r>
              <a:rPr lang="en-US" dirty="0">
                <a:latin typeface="AR BERKLEY" panose="02000000000000000000" pitchFamily="2" charset="0"/>
              </a:rPr>
              <a:t>Boxes &amp; Platters</a:t>
            </a:r>
            <a:br>
              <a:rPr lang="en-US" dirty="0">
                <a:latin typeface="AR BERKLEY" panose="02000000000000000000" pitchFamily="2" charset="0"/>
              </a:rPr>
            </a:br>
            <a:r>
              <a:rPr lang="en-US" sz="3200" b="1" dirty="0"/>
              <a:t>Basic Service</a:t>
            </a:r>
            <a:endParaRPr lang="en-US" b="1" dirty="0"/>
          </a:p>
        </p:txBody>
      </p:sp>
      <p:sp>
        <p:nvSpPr>
          <p:cNvPr id="8" name="Content Placeholder 7"/>
          <p:cNvSpPr>
            <a:spLocks noGrp="1"/>
          </p:cNvSpPr>
          <p:nvPr>
            <p:ph sz="half" idx="1"/>
          </p:nvPr>
        </p:nvSpPr>
        <p:spPr>
          <a:xfrm>
            <a:off x="251519" y="2838450"/>
            <a:ext cx="3908007" cy="6457950"/>
          </a:xfrm>
          <a:ln>
            <a:noFill/>
          </a:ln>
        </p:spPr>
        <p:txBody>
          <a:bodyPr>
            <a:noAutofit/>
          </a:bodyPr>
          <a:lstStyle/>
          <a:p>
            <a:pPr>
              <a:lnSpc>
                <a:spcPct val="100000"/>
              </a:lnSpc>
              <a:spcBef>
                <a:spcPts val="0"/>
              </a:spcBef>
              <a:spcAft>
                <a:spcPts val="0"/>
              </a:spcAft>
            </a:pPr>
            <a:r>
              <a:rPr lang="en-US" sz="1600" b="1" dirty="0">
                <a:latin typeface="AR BERKLEY" panose="02000000000000000000" pitchFamily="2" charset="0"/>
              </a:rPr>
              <a:t>Smoked Turkey Croissant  $7.99 | $9.99</a:t>
            </a:r>
          </a:p>
          <a:p>
            <a:pPr>
              <a:lnSpc>
                <a:spcPct val="100000"/>
              </a:lnSpc>
              <a:spcBef>
                <a:spcPts val="0"/>
              </a:spcBef>
              <a:spcAft>
                <a:spcPts val="0"/>
              </a:spcAft>
            </a:pPr>
            <a:r>
              <a:rPr lang="en-US" sz="1200" dirty="0"/>
              <a:t>Shaved Smoked Turkey with Swiss American cheese, sliced tomato, and green leaf lettuce </a:t>
            </a:r>
          </a:p>
          <a:p>
            <a:pPr>
              <a:lnSpc>
                <a:spcPct val="100000"/>
              </a:lnSpc>
              <a:spcBef>
                <a:spcPts val="0"/>
              </a:spcBef>
              <a:spcAft>
                <a:spcPts val="0"/>
              </a:spcAft>
            </a:pPr>
            <a:r>
              <a:rPr lang="en-US" sz="1200" dirty="0"/>
              <a:t>served on a buttery croissant.</a:t>
            </a:r>
          </a:p>
          <a:p>
            <a:pPr>
              <a:lnSpc>
                <a:spcPct val="100000"/>
              </a:lnSpc>
              <a:spcBef>
                <a:spcPts val="0"/>
              </a:spcBef>
              <a:spcAft>
                <a:spcPts val="0"/>
              </a:spcAft>
            </a:pPr>
            <a:r>
              <a:rPr lang="en-US" sz="1200" dirty="0"/>
              <a:t> </a:t>
            </a:r>
            <a:endParaRPr lang="en-US" sz="1600" dirty="0">
              <a:latin typeface="AR BERKLEY" panose="02000000000000000000" pitchFamily="2" charset="0"/>
            </a:endParaRPr>
          </a:p>
          <a:p>
            <a:pPr>
              <a:lnSpc>
                <a:spcPct val="100000"/>
              </a:lnSpc>
              <a:spcBef>
                <a:spcPts val="0"/>
              </a:spcBef>
              <a:spcAft>
                <a:spcPts val="0"/>
              </a:spcAft>
            </a:pPr>
            <a:r>
              <a:rPr lang="en-US" sz="1600" b="1" dirty="0">
                <a:latin typeface="AR BERKLEY" panose="02000000000000000000" pitchFamily="2" charset="0"/>
              </a:rPr>
              <a:t>Cajun Roast Beef Hoagie   $7.99  | $9.99</a:t>
            </a:r>
            <a:r>
              <a:rPr lang="en-US" sz="1200" b="1" dirty="0">
                <a:latin typeface="AR BERKLEY" panose="02000000000000000000" pitchFamily="2" charset="0"/>
              </a:rPr>
              <a:t>	</a:t>
            </a:r>
          </a:p>
          <a:p>
            <a:pPr>
              <a:lnSpc>
                <a:spcPct val="100000"/>
              </a:lnSpc>
              <a:spcBef>
                <a:spcPts val="0"/>
              </a:spcBef>
              <a:spcAft>
                <a:spcPts val="0"/>
              </a:spcAft>
            </a:pPr>
            <a:r>
              <a:rPr lang="en-US" sz="1200" dirty="0"/>
              <a:t>Thinly sliced Cajun roast beef with Swiss American cheese, sliced tomato, and green leaf lettuce </a:t>
            </a:r>
          </a:p>
          <a:p>
            <a:pPr>
              <a:lnSpc>
                <a:spcPct val="100000"/>
              </a:lnSpc>
              <a:spcBef>
                <a:spcPts val="0"/>
              </a:spcBef>
              <a:spcAft>
                <a:spcPts val="0"/>
              </a:spcAft>
            </a:pPr>
            <a:r>
              <a:rPr lang="en-US" sz="1200" dirty="0"/>
              <a:t>served on a whole wheat hoagie roll.</a:t>
            </a:r>
          </a:p>
          <a:p>
            <a:pPr>
              <a:lnSpc>
                <a:spcPct val="100000"/>
              </a:lnSpc>
              <a:spcBef>
                <a:spcPts val="0"/>
              </a:spcBef>
              <a:spcAft>
                <a:spcPts val="0"/>
              </a:spcAft>
            </a:pPr>
            <a:r>
              <a:rPr lang="en-US" sz="1200" dirty="0"/>
              <a:t> </a:t>
            </a:r>
          </a:p>
          <a:p>
            <a:pPr>
              <a:lnSpc>
                <a:spcPct val="100000"/>
              </a:lnSpc>
              <a:spcBef>
                <a:spcPts val="0"/>
              </a:spcBef>
              <a:spcAft>
                <a:spcPts val="0"/>
              </a:spcAft>
            </a:pPr>
            <a:r>
              <a:rPr lang="en-US" sz="1600" b="1" dirty="0">
                <a:latin typeface="AR BERKLEY" panose="02000000000000000000" pitchFamily="2" charset="0"/>
              </a:rPr>
              <a:t>The Club    $8.99 | $10.99</a:t>
            </a:r>
            <a:r>
              <a:rPr lang="en-US" sz="1200" b="1" dirty="0"/>
              <a:t> 		</a:t>
            </a:r>
          </a:p>
          <a:p>
            <a:pPr>
              <a:lnSpc>
                <a:spcPct val="100000"/>
              </a:lnSpc>
              <a:spcBef>
                <a:spcPts val="0"/>
              </a:spcBef>
              <a:spcAft>
                <a:spcPts val="0"/>
              </a:spcAft>
            </a:pPr>
            <a:r>
              <a:rPr lang="en-US" sz="1200" dirty="0"/>
              <a:t>Slices of smoked turkey, smoked ham, and </a:t>
            </a:r>
          </a:p>
          <a:p>
            <a:pPr>
              <a:lnSpc>
                <a:spcPct val="100000"/>
              </a:lnSpc>
              <a:spcBef>
                <a:spcPts val="0"/>
              </a:spcBef>
              <a:spcAft>
                <a:spcPts val="0"/>
              </a:spcAft>
            </a:pPr>
            <a:r>
              <a:rPr lang="en-US" sz="1200" dirty="0"/>
              <a:t>Cajun roast beef accompanied by American and Swiss cheeses topped with crisp bacon and layered by sliced tomato and green leaf lettuce served on a buttery croissant.</a:t>
            </a:r>
          </a:p>
          <a:p>
            <a:pPr>
              <a:lnSpc>
                <a:spcPct val="100000"/>
              </a:lnSpc>
              <a:spcBef>
                <a:spcPts val="0"/>
              </a:spcBef>
              <a:spcAft>
                <a:spcPts val="0"/>
              </a:spcAft>
            </a:pPr>
            <a:endParaRPr lang="en-US" sz="1200" dirty="0"/>
          </a:p>
          <a:p>
            <a:pPr>
              <a:lnSpc>
                <a:spcPct val="100000"/>
              </a:lnSpc>
              <a:spcBef>
                <a:spcPts val="0"/>
              </a:spcBef>
              <a:spcAft>
                <a:spcPts val="0"/>
              </a:spcAft>
            </a:pPr>
            <a:r>
              <a:rPr lang="en-US" sz="1600" b="1" dirty="0">
                <a:latin typeface="AR BERKLEY" panose="02000000000000000000" pitchFamily="2" charset="0"/>
              </a:rPr>
              <a:t>Chunky Chicken Salad      $7.99 | $9.99</a:t>
            </a:r>
          </a:p>
          <a:p>
            <a:pPr>
              <a:lnSpc>
                <a:spcPct val="100000"/>
              </a:lnSpc>
              <a:spcBef>
                <a:spcPts val="0"/>
              </a:spcBef>
              <a:spcAft>
                <a:spcPts val="0"/>
              </a:spcAft>
            </a:pPr>
            <a:r>
              <a:rPr lang="en-US" sz="1200" dirty="0"/>
              <a:t>Chopped Roasted breast of Chicken, </a:t>
            </a:r>
          </a:p>
          <a:p>
            <a:pPr>
              <a:lnSpc>
                <a:spcPct val="100000"/>
              </a:lnSpc>
              <a:spcBef>
                <a:spcPts val="0"/>
              </a:spcBef>
              <a:spcAft>
                <a:spcPts val="0"/>
              </a:spcAft>
            </a:pPr>
            <a:r>
              <a:rPr lang="en-US" sz="1200" dirty="0"/>
              <a:t>mixed with pecans, grapes, and green onions, </a:t>
            </a:r>
          </a:p>
          <a:p>
            <a:pPr>
              <a:lnSpc>
                <a:spcPct val="100000"/>
              </a:lnSpc>
              <a:spcBef>
                <a:spcPts val="0"/>
              </a:spcBef>
              <a:spcAft>
                <a:spcPts val="0"/>
              </a:spcAft>
            </a:pPr>
            <a:r>
              <a:rPr lang="en-US" sz="1200" dirty="0"/>
              <a:t>and creamy mayo dressing </a:t>
            </a:r>
          </a:p>
          <a:p>
            <a:pPr>
              <a:lnSpc>
                <a:spcPct val="100000"/>
              </a:lnSpc>
              <a:spcBef>
                <a:spcPts val="0"/>
              </a:spcBef>
              <a:spcAft>
                <a:spcPts val="0"/>
              </a:spcAft>
            </a:pPr>
            <a:r>
              <a:rPr lang="en-US" sz="1200" dirty="0"/>
              <a:t>served on wheat berry bread.</a:t>
            </a:r>
          </a:p>
          <a:p>
            <a:pPr>
              <a:lnSpc>
                <a:spcPct val="100000"/>
              </a:lnSpc>
              <a:spcBef>
                <a:spcPts val="0"/>
              </a:spcBef>
              <a:spcAft>
                <a:spcPts val="0"/>
              </a:spcAft>
            </a:pPr>
            <a:r>
              <a:rPr lang="en-US" sz="1200" b="1" dirty="0"/>
              <a:t> </a:t>
            </a:r>
            <a:endParaRPr lang="en-US" sz="1200" dirty="0"/>
          </a:p>
          <a:p>
            <a:pPr>
              <a:lnSpc>
                <a:spcPct val="100000"/>
              </a:lnSpc>
              <a:spcBef>
                <a:spcPts val="0"/>
              </a:spcBef>
              <a:spcAft>
                <a:spcPts val="0"/>
              </a:spcAft>
            </a:pPr>
            <a:r>
              <a:rPr lang="en-US" sz="1600" b="1" dirty="0">
                <a:latin typeface="AR BERKLEY" panose="02000000000000000000" pitchFamily="2" charset="0"/>
              </a:rPr>
              <a:t>Chicken &amp; Black Bean Fiesta Wrap  $8.99 | $ 10.99</a:t>
            </a:r>
            <a:endParaRPr lang="en-US" sz="1200" b="1" dirty="0"/>
          </a:p>
          <a:p>
            <a:pPr>
              <a:lnSpc>
                <a:spcPct val="100000"/>
              </a:lnSpc>
              <a:spcBef>
                <a:spcPts val="0"/>
              </a:spcBef>
              <a:spcAft>
                <a:spcPts val="0"/>
              </a:spcAft>
            </a:pPr>
            <a:r>
              <a:rPr lang="en-US" sz="1200" dirty="0"/>
              <a:t>Grilled chicken fajita strips, savory black beans, </a:t>
            </a:r>
          </a:p>
          <a:p>
            <a:pPr>
              <a:lnSpc>
                <a:spcPct val="100000"/>
              </a:lnSpc>
              <a:spcBef>
                <a:spcPts val="0"/>
              </a:spcBef>
              <a:spcAft>
                <a:spcPts val="0"/>
              </a:spcAft>
            </a:pPr>
            <a:r>
              <a:rPr lang="en-US" sz="1200" dirty="0"/>
              <a:t>cilantro rice, shredded cheddar cheese, pico de gallo and sour cream wrapped in a  jalapeno cheddar tortilla.</a:t>
            </a:r>
          </a:p>
          <a:p>
            <a:pPr>
              <a:lnSpc>
                <a:spcPct val="100000"/>
              </a:lnSpc>
              <a:spcBef>
                <a:spcPts val="0"/>
              </a:spcBef>
              <a:spcAft>
                <a:spcPts val="0"/>
              </a:spcAft>
            </a:pPr>
            <a:endParaRPr lang="en-US" sz="1200" dirty="0">
              <a:latin typeface="AR BERKLEY" panose="02000000000000000000" pitchFamily="2" charset="0"/>
            </a:endParaRPr>
          </a:p>
          <a:p>
            <a:pPr>
              <a:lnSpc>
                <a:spcPct val="100000"/>
              </a:lnSpc>
              <a:spcBef>
                <a:spcPts val="0"/>
              </a:spcBef>
              <a:spcAft>
                <a:spcPts val="0"/>
              </a:spcAft>
            </a:pPr>
            <a:r>
              <a:rPr lang="en-US" sz="1600" b="1" dirty="0">
                <a:latin typeface="AR BERKLEY" panose="02000000000000000000" pitchFamily="2" charset="0"/>
              </a:rPr>
              <a:t>Veggie Wrap	$7.99  | $9.99</a:t>
            </a:r>
            <a:r>
              <a:rPr lang="en-US" sz="1200" b="1" dirty="0"/>
              <a:t>	</a:t>
            </a:r>
          </a:p>
          <a:p>
            <a:pPr>
              <a:lnSpc>
                <a:spcPct val="100000"/>
              </a:lnSpc>
              <a:spcBef>
                <a:spcPts val="0"/>
              </a:spcBef>
              <a:spcAft>
                <a:spcPts val="0"/>
              </a:spcAft>
            </a:pPr>
            <a:r>
              <a:rPr lang="en-US" sz="1200" dirty="0"/>
              <a:t>Roasted Veggies, hummus and avocado and arugula wrapped in a spinach tortilla and finished with balsamic glaze.</a:t>
            </a:r>
          </a:p>
          <a:p>
            <a:pPr>
              <a:lnSpc>
                <a:spcPct val="123000"/>
              </a:lnSpc>
              <a:spcBef>
                <a:spcPts val="0"/>
              </a:spcBef>
              <a:spcAft>
                <a:spcPts val="0"/>
              </a:spcAft>
            </a:pPr>
            <a:endParaRPr lang="en-US" sz="700" dirty="0"/>
          </a:p>
          <a:p>
            <a:pPr>
              <a:lnSpc>
                <a:spcPct val="123000"/>
              </a:lnSpc>
              <a:spcBef>
                <a:spcPts val="0"/>
              </a:spcBef>
              <a:spcAft>
                <a:spcPts val="0"/>
              </a:spcAft>
            </a:pPr>
            <a:r>
              <a:rPr lang="en-US" sz="1050" b="1" i="1" dirty="0"/>
              <a:t>Additional chef created vegetarian options available upon request. </a:t>
            </a:r>
          </a:p>
          <a:p>
            <a:pPr>
              <a:lnSpc>
                <a:spcPct val="123000"/>
              </a:lnSpc>
              <a:spcBef>
                <a:spcPts val="0"/>
              </a:spcBef>
              <a:spcAft>
                <a:spcPts val="0"/>
              </a:spcAft>
            </a:pPr>
            <a:endParaRPr lang="en-US" sz="1200" dirty="0"/>
          </a:p>
        </p:txBody>
      </p:sp>
      <p:sp>
        <p:nvSpPr>
          <p:cNvPr id="9" name="Content Placeholder 8"/>
          <p:cNvSpPr>
            <a:spLocks noGrp="1"/>
          </p:cNvSpPr>
          <p:nvPr>
            <p:ph sz="half" idx="2"/>
          </p:nvPr>
        </p:nvSpPr>
        <p:spPr>
          <a:xfrm>
            <a:off x="3998976" y="2752623"/>
            <a:ext cx="3521905" cy="4593057"/>
          </a:xfrm>
          <a:ln>
            <a:noFill/>
          </a:ln>
        </p:spPr>
        <p:txBody>
          <a:bodyPr>
            <a:normAutofit fontScale="25000" lnSpcReduction="20000"/>
          </a:bodyPr>
          <a:lstStyle/>
          <a:p>
            <a:pPr algn="r">
              <a:lnSpc>
                <a:spcPct val="120000"/>
              </a:lnSpc>
              <a:spcBef>
                <a:spcPts val="0"/>
              </a:spcBef>
              <a:spcAft>
                <a:spcPts val="0"/>
              </a:spcAft>
            </a:pPr>
            <a:r>
              <a:rPr lang="en-US" sz="9600" b="1" dirty="0">
                <a:latin typeface="AR BERKLEY" panose="02000000000000000000" pitchFamily="2" charset="0"/>
              </a:rPr>
              <a:t>Sandwiches by the Dozen</a:t>
            </a:r>
            <a:endParaRPr lang="en-US" sz="9600" dirty="0">
              <a:latin typeface="AR BERKLEY" panose="02000000000000000000" pitchFamily="2" charset="0"/>
            </a:endParaRPr>
          </a:p>
          <a:p>
            <a:pPr algn="r">
              <a:lnSpc>
                <a:spcPct val="120000"/>
              </a:lnSpc>
              <a:spcBef>
                <a:spcPts val="0"/>
              </a:spcBef>
              <a:spcAft>
                <a:spcPts val="0"/>
              </a:spcAft>
            </a:pPr>
            <a:r>
              <a:rPr lang="en-US" sz="5600" dirty="0"/>
              <a:t>These platters are designed for groups </a:t>
            </a:r>
          </a:p>
          <a:p>
            <a:pPr algn="r">
              <a:lnSpc>
                <a:spcPct val="120000"/>
              </a:lnSpc>
              <a:spcBef>
                <a:spcPts val="0"/>
              </a:spcBef>
              <a:spcAft>
                <a:spcPts val="0"/>
              </a:spcAft>
            </a:pPr>
            <a:r>
              <a:rPr lang="en-US" sz="5600" dirty="0"/>
              <a:t>to share and are served with </a:t>
            </a:r>
          </a:p>
          <a:p>
            <a:pPr algn="r">
              <a:lnSpc>
                <a:spcPct val="120000"/>
              </a:lnSpc>
              <a:spcBef>
                <a:spcPts val="0"/>
              </a:spcBef>
              <a:spcAft>
                <a:spcPts val="0"/>
              </a:spcAft>
            </a:pPr>
            <a:r>
              <a:rPr lang="en-US" sz="5600" dirty="0"/>
              <a:t>a dozen variety bags of chips.</a:t>
            </a:r>
          </a:p>
          <a:p>
            <a:pPr algn="r">
              <a:lnSpc>
                <a:spcPct val="120000"/>
              </a:lnSpc>
              <a:spcBef>
                <a:spcPts val="0"/>
              </a:spcBef>
              <a:spcAft>
                <a:spcPts val="0"/>
              </a:spcAft>
            </a:pPr>
            <a:endParaRPr lang="en-US" sz="4800" dirty="0"/>
          </a:p>
          <a:p>
            <a:pPr algn="r">
              <a:lnSpc>
                <a:spcPct val="120000"/>
              </a:lnSpc>
              <a:spcBef>
                <a:spcPts val="0"/>
              </a:spcBef>
              <a:spcAft>
                <a:spcPts val="0"/>
              </a:spcAft>
            </a:pPr>
            <a:r>
              <a:rPr lang="en-US" sz="6400" b="1" dirty="0">
                <a:latin typeface="AR BERKLEY" panose="02000000000000000000" pitchFamily="2" charset="0"/>
              </a:rPr>
              <a:t>Turkey &amp; Swiss $79 | $89    </a:t>
            </a:r>
          </a:p>
          <a:p>
            <a:pPr algn="r">
              <a:lnSpc>
                <a:spcPct val="120000"/>
              </a:lnSpc>
              <a:spcBef>
                <a:spcPts val="0"/>
              </a:spcBef>
              <a:spcAft>
                <a:spcPts val="0"/>
              </a:spcAft>
            </a:pPr>
            <a:r>
              <a:rPr lang="en-US" sz="4800" dirty="0"/>
              <a:t>Croissants and Tortilla Wraps </a:t>
            </a:r>
          </a:p>
          <a:p>
            <a:pPr algn="r">
              <a:lnSpc>
                <a:spcPct val="120000"/>
              </a:lnSpc>
              <a:spcBef>
                <a:spcPts val="0"/>
              </a:spcBef>
              <a:spcAft>
                <a:spcPts val="0"/>
              </a:spcAft>
            </a:pPr>
            <a:r>
              <a:rPr lang="en-US" sz="4800" dirty="0"/>
              <a:t>thin sliced Turkey, Swiss cheese </a:t>
            </a:r>
          </a:p>
          <a:p>
            <a:pPr algn="r">
              <a:lnSpc>
                <a:spcPct val="120000"/>
              </a:lnSpc>
              <a:spcBef>
                <a:spcPts val="0"/>
              </a:spcBef>
              <a:spcAft>
                <a:spcPts val="0"/>
              </a:spcAft>
            </a:pPr>
            <a:r>
              <a:rPr lang="en-US" sz="4800" dirty="0"/>
              <a:t>w/lettuce and tomato. </a:t>
            </a:r>
          </a:p>
          <a:p>
            <a:pPr algn="r">
              <a:lnSpc>
                <a:spcPct val="120000"/>
              </a:lnSpc>
              <a:spcBef>
                <a:spcPts val="0"/>
              </a:spcBef>
              <a:spcAft>
                <a:spcPts val="0"/>
              </a:spcAft>
            </a:pPr>
            <a:r>
              <a:rPr lang="en-US" sz="4800" dirty="0"/>
              <a:t>6 of each served cut in half for easy sharing. </a:t>
            </a:r>
          </a:p>
          <a:p>
            <a:pPr algn="r">
              <a:lnSpc>
                <a:spcPct val="120000"/>
              </a:lnSpc>
              <a:spcBef>
                <a:spcPts val="0"/>
              </a:spcBef>
              <a:spcAft>
                <a:spcPts val="0"/>
              </a:spcAft>
            </a:pPr>
            <a:endParaRPr lang="en-US" sz="4800" dirty="0"/>
          </a:p>
          <a:p>
            <a:pPr algn="r">
              <a:lnSpc>
                <a:spcPct val="120000"/>
              </a:lnSpc>
              <a:spcBef>
                <a:spcPts val="0"/>
              </a:spcBef>
              <a:spcAft>
                <a:spcPts val="0"/>
              </a:spcAft>
            </a:pPr>
            <a:r>
              <a:rPr lang="en-US" sz="6400" b="1" dirty="0">
                <a:latin typeface="AR BERKLEY" panose="02000000000000000000" pitchFamily="2" charset="0"/>
              </a:rPr>
              <a:t>Smoking Cajun $79 | $89   </a:t>
            </a:r>
          </a:p>
          <a:p>
            <a:pPr algn="r">
              <a:lnSpc>
                <a:spcPct val="120000"/>
              </a:lnSpc>
              <a:spcBef>
                <a:spcPts val="0"/>
              </a:spcBef>
              <a:spcAft>
                <a:spcPts val="0"/>
              </a:spcAft>
            </a:pPr>
            <a:r>
              <a:rPr lang="en-US" sz="4800" dirty="0"/>
              <a:t>Smoked Ham w/Swiss cheese &amp; </a:t>
            </a:r>
          </a:p>
          <a:p>
            <a:pPr algn="r">
              <a:lnSpc>
                <a:spcPct val="120000"/>
              </a:lnSpc>
              <a:spcBef>
                <a:spcPts val="0"/>
              </a:spcBef>
              <a:spcAft>
                <a:spcPts val="0"/>
              </a:spcAft>
            </a:pPr>
            <a:r>
              <a:rPr lang="en-US" sz="4800" dirty="0"/>
              <a:t>Cajun Roast Beef w/provolone </a:t>
            </a:r>
          </a:p>
          <a:p>
            <a:pPr algn="r">
              <a:lnSpc>
                <a:spcPct val="120000"/>
              </a:lnSpc>
              <a:spcBef>
                <a:spcPts val="0"/>
              </a:spcBef>
              <a:spcAft>
                <a:spcPts val="0"/>
              </a:spcAft>
            </a:pPr>
            <a:r>
              <a:rPr lang="en-US" sz="4800" dirty="0"/>
              <a:t>on Kaisers and Hoagies with lettuce and tomato.  </a:t>
            </a:r>
          </a:p>
          <a:p>
            <a:pPr algn="r">
              <a:lnSpc>
                <a:spcPct val="120000"/>
              </a:lnSpc>
              <a:spcBef>
                <a:spcPts val="0"/>
              </a:spcBef>
              <a:spcAft>
                <a:spcPts val="0"/>
              </a:spcAft>
            </a:pPr>
            <a:r>
              <a:rPr lang="en-US" sz="4800" dirty="0"/>
              <a:t>6 of each served cut in half for easy sharing. </a:t>
            </a:r>
          </a:p>
          <a:p>
            <a:pPr algn="r">
              <a:lnSpc>
                <a:spcPct val="120000"/>
              </a:lnSpc>
              <a:spcBef>
                <a:spcPts val="0"/>
              </a:spcBef>
              <a:spcAft>
                <a:spcPts val="0"/>
              </a:spcAft>
            </a:pPr>
            <a:endParaRPr lang="en-US" sz="4800" b="1" dirty="0"/>
          </a:p>
          <a:p>
            <a:pPr algn="r">
              <a:lnSpc>
                <a:spcPct val="120000"/>
              </a:lnSpc>
              <a:spcBef>
                <a:spcPts val="0"/>
              </a:spcBef>
              <a:spcAft>
                <a:spcPts val="0"/>
              </a:spcAft>
            </a:pPr>
            <a:r>
              <a:rPr lang="en-US" sz="6400" b="1" dirty="0">
                <a:latin typeface="AR BERKLEY" panose="02000000000000000000" pitchFamily="2" charset="0"/>
              </a:rPr>
              <a:t>Club Subs $89  |  $99 </a:t>
            </a:r>
          </a:p>
          <a:p>
            <a:pPr algn="r">
              <a:lnSpc>
                <a:spcPct val="120000"/>
              </a:lnSpc>
              <a:spcBef>
                <a:spcPts val="0"/>
              </a:spcBef>
              <a:spcAft>
                <a:spcPts val="0"/>
              </a:spcAft>
            </a:pPr>
            <a:r>
              <a:rPr lang="en-US" sz="4800" dirty="0"/>
              <a:t>Turkey, Smoked Ham, Cajun Beef and bacon </a:t>
            </a:r>
          </a:p>
          <a:p>
            <a:pPr algn="r">
              <a:lnSpc>
                <a:spcPct val="120000"/>
              </a:lnSpc>
              <a:spcBef>
                <a:spcPts val="0"/>
              </a:spcBef>
              <a:spcAft>
                <a:spcPts val="0"/>
              </a:spcAft>
            </a:pPr>
            <a:r>
              <a:rPr lang="en-US" sz="4800" dirty="0"/>
              <a:t>piled high on a sub roll </a:t>
            </a:r>
          </a:p>
          <a:p>
            <a:pPr algn="r">
              <a:lnSpc>
                <a:spcPct val="120000"/>
              </a:lnSpc>
              <a:spcBef>
                <a:spcPts val="0"/>
              </a:spcBef>
              <a:spcAft>
                <a:spcPts val="0"/>
              </a:spcAft>
            </a:pPr>
            <a:r>
              <a:rPr lang="en-US" sz="4800" dirty="0"/>
              <a:t>w/lettuce &amp; tomato. </a:t>
            </a:r>
          </a:p>
          <a:p>
            <a:pPr algn="r">
              <a:lnSpc>
                <a:spcPct val="120000"/>
              </a:lnSpc>
              <a:spcBef>
                <a:spcPts val="0"/>
              </a:spcBef>
              <a:spcAft>
                <a:spcPts val="0"/>
              </a:spcAft>
            </a:pPr>
            <a:r>
              <a:rPr lang="en-US" sz="4800" dirty="0"/>
              <a:t>Served cut in half for easy handling.</a:t>
            </a:r>
          </a:p>
          <a:p>
            <a:pPr algn="r">
              <a:lnSpc>
                <a:spcPct val="140000"/>
              </a:lnSpc>
              <a:spcBef>
                <a:spcPts val="0"/>
              </a:spcBef>
              <a:spcAft>
                <a:spcPts val="0"/>
              </a:spcAft>
            </a:pPr>
            <a:endParaRPr lang="en-US" sz="4800" b="1" dirty="0"/>
          </a:p>
          <a:p>
            <a:pPr algn="r">
              <a:lnSpc>
                <a:spcPct val="140000"/>
              </a:lnSpc>
              <a:spcBef>
                <a:spcPts val="0"/>
              </a:spcBef>
              <a:spcAft>
                <a:spcPts val="0"/>
              </a:spcAft>
            </a:pPr>
            <a:endParaRPr lang="en-US" sz="4800" b="1" dirty="0"/>
          </a:p>
        </p:txBody>
      </p:sp>
      <p:sp>
        <p:nvSpPr>
          <p:cNvPr id="18" name="Content Placeholder 8"/>
          <p:cNvSpPr txBox="1">
            <a:spLocks/>
          </p:cNvSpPr>
          <p:nvPr/>
        </p:nvSpPr>
        <p:spPr>
          <a:xfrm>
            <a:off x="6054983" y="7598651"/>
            <a:ext cx="1586785" cy="1697749"/>
          </a:xfrm>
          <a:prstGeom prst="rect">
            <a:avLst/>
          </a:prstGeom>
          <a:ln>
            <a:noFill/>
          </a:ln>
        </p:spPr>
        <p:txBody>
          <a:bodyPr vert="horz" lIns="0" tIns="45720" rIns="0" bIns="45720" rtlCol="0">
            <a:normAutofit/>
          </a:bodyPr>
          <a:lst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1600" b="1" dirty="0">
                <a:latin typeface="AR BERKLEY" panose="02000000000000000000" pitchFamily="2" charset="0"/>
              </a:rPr>
              <a:t>Sides +$1   |$1.25</a:t>
            </a:r>
          </a:p>
          <a:p>
            <a:pPr>
              <a:lnSpc>
                <a:spcPct val="120000"/>
              </a:lnSpc>
              <a:spcBef>
                <a:spcPts val="0"/>
              </a:spcBef>
              <a:spcAft>
                <a:spcPts val="0"/>
              </a:spcAft>
            </a:pPr>
            <a:r>
              <a:rPr lang="en-US" sz="1400" dirty="0">
                <a:latin typeface="+mj-lt"/>
              </a:rPr>
              <a:t>Chips</a:t>
            </a:r>
          </a:p>
          <a:p>
            <a:pPr>
              <a:lnSpc>
                <a:spcPct val="120000"/>
              </a:lnSpc>
              <a:spcBef>
                <a:spcPts val="0"/>
              </a:spcBef>
              <a:spcAft>
                <a:spcPts val="0"/>
              </a:spcAft>
            </a:pPr>
            <a:r>
              <a:rPr lang="en-US" sz="1400" dirty="0">
                <a:latin typeface="+mj-lt"/>
              </a:rPr>
              <a:t>Pasta Salad    </a:t>
            </a:r>
          </a:p>
          <a:p>
            <a:pPr>
              <a:lnSpc>
                <a:spcPct val="120000"/>
              </a:lnSpc>
              <a:spcBef>
                <a:spcPts val="0"/>
              </a:spcBef>
              <a:spcAft>
                <a:spcPts val="0"/>
              </a:spcAft>
            </a:pPr>
            <a:r>
              <a:rPr lang="en-US" sz="1400" dirty="0">
                <a:latin typeface="+mj-lt"/>
              </a:rPr>
              <a:t>Cole Slaw</a:t>
            </a:r>
          </a:p>
          <a:p>
            <a:pPr>
              <a:lnSpc>
                <a:spcPct val="120000"/>
              </a:lnSpc>
              <a:spcBef>
                <a:spcPts val="0"/>
              </a:spcBef>
              <a:spcAft>
                <a:spcPts val="0"/>
              </a:spcAft>
            </a:pPr>
            <a:r>
              <a:rPr lang="en-US" sz="1400" dirty="0">
                <a:latin typeface="+mj-lt"/>
              </a:rPr>
              <a:t>    </a:t>
            </a:r>
          </a:p>
          <a:p>
            <a:pPr>
              <a:lnSpc>
                <a:spcPct val="120000"/>
              </a:lnSpc>
              <a:spcBef>
                <a:spcPts val="0"/>
              </a:spcBef>
              <a:spcAft>
                <a:spcPts val="0"/>
              </a:spcAft>
            </a:pPr>
            <a:r>
              <a:rPr lang="en-US" sz="1400" dirty="0">
                <a:latin typeface="+mj-lt"/>
              </a:rPr>
              <a:t>Fruit Cup $2  | $2.50</a:t>
            </a:r>
          </a:p>
          <a:p>
            <a:pPr>
              <a:lnSpc>
                <a:spcPct val="120000"/>
              </a:lnSpc>
              <a:spcBef>
                <a:spcPts val="0"/>
              </a:spcBef>
              <a:spcAft>
                <a:spcPts val="0"/>
              </a:spcAft>
            </a:pPr>
            <a:endParaRPr lang="en-US" sz="1400" dirty="0"/>
          </a:p>
          <a:p>
            <a:pPr>
              <a:lnSpc>
                <a:spcPct val="140000"/>
              </a:lnSpc>
              <a:spcBef>
                <a:spcPts val="0"/>
              </a:spcBef>
              <a:spcAft>
                <a:spcPts val="0"/>
              </a:spcAft>
            </a:pPr>
            <a:endParaRPr lang="en-US" sz="4800" b="1" dirty="0"/>
          </a:p>
        </p:txBody>
      </p:sp>
      <p:sp>
        <p:nvSpPr>
          <p:cNvPr id="11" name="Text Box 2"/>
          <p:cNvSpPr txBox="1">
            <a:spLocks noChangeArrowheads="1" noChangeShapeType="1"/>
          </p:cNvSpPr>
          <p:nvPr/>
        </p:nvSpPr>
        <p:spPr bwMode="auto">
          <a:xfrm>
            <a:off x="228599" y="2271023"/>
            <a:ext cx="7413169" cy="453119"/>
          </a:xfrm>
          <a:prstGeom prst="rect">
            <a:avLst/>
          </a:prstGeom>
          <a:solidFill>
            <a:srgbClr val="FFC000"/>
          </a:solidFill>
          <a:ln>
            <a:noFill/>
          </a:ln>
          <a:effec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dirty="0">
                <a:latin typeface="Goudy Old Style" panose="02020502050305020303" pitchFamily="18" charset="0"/>
              </a:rPr>
              <a:t>Bistro Boxes </a:t>
            </a:r>
            <a:r>
              <a:rPr kumimoji="0" lang="en-US" altLang="en-US" sz="1200" b="0" i="0" u="none" strike="noStrike" cap="none" normalizeH="0" baseline="0" dirty="0">
                <a:ln>
                  <a:noFill/>
                </a:ln>
                <a:effectLst/>
                <a:latin typeface="Goudy Old Style" panose="02020502050305020303" pitchFamily="18" charset="0"/>
              </a:rPr>
              <a:t>include sandwich, 1 side item, condiments and utensils.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dirty="0">
                <a:latin typeface="Goudy Old Style" panose="02020502050305020303" pitchFamily="18" charset="0"/>
              </a:rPr>
              <a:t>Beverages and dessert may be added for an additional charge of $1 per beverage and $1 for dessert</a:t>
            </a:r>
            <a:endParaRPr kumimoji="0" lang="en-US" altLang="en-US" sz="1200" b="0" i="0" u="none" strike="noStrike" cap="none" normalizeH="0" baseline="0" dirty="0">
              <a:ln>
                <a:noFill/>
              </a:ln>
              <a:effectLst/>
              <a:latin typeface="Arial" panose="020B0604020202020204" pitchFamily="34" charset="0"/>
            </a:endParaRPr>
          </a:p>
        </p:txBody>
      </p:sp>
      <p:sp>
        <p:nvSpPr>
          <p:cNvPr id="10" name="Content Placeholder 8">
            <a:extLst>
              <a:ext uri="{FF2B5EF4-FFF2-40B4-BE49-F238E27FC236}">
                <a16:creationId xmlns:a16="http://schemas.microsoft.com/office/drawing/2014/main" id="{49EB062C-B041-40C1-AD21-466FCF5740AB}"/>
              </a:ext>
            </a:extLst>
          </p:cNvPr>
          <p:cNvSpPr txBox="1">
            <a:spLocks/>
          </p:cNvSpPr>
          <p:nvPr/>
        </p:nvSpPr>
        <p:spPr>
          <a:xfrm>
            <a:off x="4300897" y="7345680"/>
            <a:ext cx="1586785" cy="2128673"/>
          </a:xfrm>
          <a:prstGeom prst="rect">
            <a:avLst/>
          </a:prstGeom>
          <a:ln>
            <a:noFill/>
          </a:ln>
        </p:spPr>
        <p:txBody>
          <a:bodyPr vert="horz" lIns="0" tIns="45720" rIns="0" bIns="45720" rtlCol="0">
            <a:normAutofit fontScale="92500"/>
          </a:bodyPr>
          <a:lst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a:lstStyle>
          <a:p>
            <a:pPr marL="0" indent="0">
              <a:lnSpc>
                <a:spcPct val="120000"/>
              </a:lnSpc>
              <a:spcBef>
                <a:spcPts val="0"/>
              </a:spcBef>
              <a:spcAft>
                <a:spcPts val="0"/>
              </a:spcAft>
              <a:buNone/>
            </a:pPr>
            <a:r>
              <a:rPr lang="en-US" sz="1600" b="1" dirty="0">
                <a:latin typeface="AR BERKLEY" panose="02000000000000000000" pitchFamily="2" charset="0"/>
              </a:rPr>
              <a:t>Beverage +$1  | $1.25</a:t>
            </a:r>
          </a:p>
          <a:p>
            <a:pPr>
              <a:lnSpc>
                <a:spcPct val="120000"/>
              </a:lnSpc>
              <a:spcBef>
                <a:spcPts val="0"/>
              </a:spcBef>
              <a:spcAft>
                <a:spcPts val="0"/>
              </a:spcAft>
            </a:pPr>
            <a:r>
              <a:rPr lang="en-US" sz="1400" dirty="0">
                <a:latin typeface="+mj-lt"/>
              </a:rPr>
              <a:t>Bottled Water </a:t>
            </a:r>
          </a:p>
          <a:p>
            <a:pPr>
              <a:lnSpc>
                <a:spcPct val="120000"/>
              </a:lnSpc>
              <a:spcBef>
                <a:spcPts val="0"/>
              </a:spcBef>
              <a:spcAft>
                <a:spcPts val="0"/>
              </a:spcAft>
            </a:pPr>
            <a:r>
              <a:rPr lang="en-US" sz="1400" dirty="0">
                <a:latin typeface="+mj-lt"/>
              </a:rPr>
              <a:t>Soft Drink</a:t>
            </a:r>
          </a:p>
          <a:p>
            <a:pPr>
              <a:lnSpc>
                <a:spcPct val="120000"/>
              </a:lnSpc>
              <a:spcBef>
                <a:spcPts val="0"/>
              </a:spcBef>
              <a:spcAft>
                <a:spcPts val="0"/>
              </a:spcAft>
            </a:pPr>
            <a:r>
              <a:rPr lang="en-US" sz="1400" dirty="0">
                <a:latin typeface="+mj-lt"/>
              </a:rPr>
              <a:t>Tea </a:t>
            </a:r>
            <a:endParaRPr lang="en-US" sz="1400" b="1" dirty="0">
              <a:latin typeface="AR BERKLEY" panose="02000000000000000000" pitchFamily="2" charset="0"/>
            </a:endParaRPr>
          </a:p>
          <a:p>
            <a:pPr>
              <a:lnSpc>
                <a:spcPct val="120000"/>
              </a:lnSpc>
              <a:spcBef>
                <a:spcPts val="0"/>
              </a:spcBef>
              <a:spcAft>
                <a:spcPts val="0"/>
              </a:spcAft>
            </a:pPr>
            <a:r>
              <a:rPr lang="en-US" sz="1400" b="1" dirty="0">
                <a:latin typeface="AR BERKLEY" panose="02000000000000000000" pitchFamily="2" charset="0"/>
              </a:rPr>
              <a:t>Dessert +$1  |  $1.25</a:t>
            </a:r>
          </a:p>
          <a:p>
            <a:pPr>
              <a:lnSpc>
                <a:spcPct val="120000"/>
              </a:lnSpc>
              <a:spcBef>
                <a:spcPts val="0"/>
              </a:spcBef>
              <a:spcAft>
                <a:spcPts val="0"/>
              </a:spcAft>
            </a:pPr>
            <a:r>
              <a:rPr lang="en-US" sz="1400" dirty="0"/>
              <a:t>Cookies</a:t>
            </a:r>
          </a:p>
          <a:p>
            <a:pPr>
              <a:lnSpc>
                <a:spcPct val="120000"/>
              </a:lnSpc>
              <a:spcBef>
                <a:spcPts val="0"/>
              </a:spcBef>
              <a:spcAft>
                <a:spcPts val="0"/>
              </a:spcAft>
            </a:pPr>
            <a:r>
              <a:rPr lang="en-US" sz="1400" dirty="0"/>
              <a:t>Brownies</a:t>
            </a:r>
          </a:p>
          <a:p>
            <a:pPr>
              <a:lnSpc>
                <a:spcPct val="120000"/>
              </a:lnSpc>
              <a:spcBef>
                <a:spcPts val="0"/>
              </a:spcBef>
              <a:spcAft>
                <a:spcPts val="0"/>
              </a:spcAft>
            </a:pPr>
            <a:r>
              <a:rPr lang="en-US" sz="1400" dirty="0"/>
              <a:t>Dessert Bars</a:t>
            </a:r>
          </a:p>
          <a:p>
            <a:pPr>
              <a:lnSpc>
                <a:spcPct val="120000"/>
              </a:lnSpc>
              <a:spcBef>
                <a:spcPts val="0"/>
              </a:spcBef>
              <a:spcAft>
                <a:spcPts val="0"/>
              </a:spcAft>
            </a:pPr>
            <a:endParaRPr lang="en-US" sz="1400" dirty="0">
              <a:latin typeface="+mj-lt"/>
            </a:endParaRPr>
          </a:p>
          <a:p>
            <a:pPr>
              <a:lnSpc>
                <a:spcPct val="120000"/>
              </a:lnSpc>
              <a:spcBef>
                <a:spcPts val="0"/>
              </a:spcBef>
              <a:spcAft>
                <a:spcPts val="0"/>
              </a:spcAft>
            </a:pPr>
            <a:endParaRPr lang="en-US" sz="1400" dirty="0">
              <a:latin typeface="+mj-lt"/>
            </a:endParaRPr>
          </a:p>
          <a:p>
            <a:pPr>
              <a:lnSpc>
                <a:spcPct val="120000"/>
              </a:lnSpc>
              <a:spcBef>
                <a:spcPts val="0"/>
              </a:spcBef>
              <a:spcAft>
                <a:spcPts val="0"/>
              </a:spcAft>
            </a:pPr>
            <a:endParaRPr lang="en-US" sz="1400" dirty="0"/>
          </a:p>
          <a:p>
            <a:pPr>
              <a:lnSpc>
                <a:spcPct val="140000"/>
              </a:lnSpc>
              <a:spcBef>
                <a:spcPts val="0"/>
              </a:spcBef>
              <a:spcAft>
                <a:spcPts val="0"/>
              </a:spcAft>
            </a:pPr>
            <a:endParaRPr lang="en-US" sz="4800" b="1" dirty="0"/>
          </a:p>
        </p:txBody>
      </p:sp>
      <p:sp>
        <p:nvSpPr>
          <p:cNvPr id="3" name="Slide Number Placeholder 2">
            <a:extLst>
              <a:ext uri="{FF2B5EF4-FFF2-40B4-BE49-F238E27FC236}">
                <a16:creationId xmlns:a16="http://schemas.microsoft.com/office/drawing/2014/main" id="{F2EB4EFC-5FB1-4A58-9A3E-4E166E89E73C}"/>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137177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75" y="145902"/>
            <a:ext cx="3045808" cy="2041037"/>
          </a:xfrm>
        </p:spPr>
        <p:txBody>
          <a:bodyPr>
            <a:normAutofit/>
          </a:bodyPr>
          <a:lstStyle/>
          <a:p>
            <a:r>
              <a:rPr lang="en-US" sz="4400" dirty="0"/>
              <a:t>BISTRO</a:t>
            </a:r>
            <a:br>
              <a:rPr lang="en-US" dirty="0"/>
            </a:br>
            <a:r>
              <a:rPr lang="en-US" sz="4400" dirty="0">
                <a:latin typeface="AR BERKLEY" panose="02000000000000000000" pitchFamily="2" charset="0"/>
              </a:rPr>
              <a:t>Boxes &amp; Bowls</a:t>
            </a:r>
            <a:br>
              <a:rPr lang="en-US" sz="4400" dirty="0">
                <a:latin typeface="AR BERKLEY" panose="02000000000000000000" pitchFamily="2" charset="0"/>
              </a:rPr>
            </a:br>
            <a:r>
              <a:rPr lang="en-US" sz="3200" dirty="0"/>
              <a:t>Basic Service</a:t>
            </a:r>
            <a:endParaRPr lang="en-US" dirty="0">
              <a:latin typeface="AR BERKLEY" panose="02000000000000000000" pitchFamily="2" charset="0"/>
            </a:endParaRPr>
          </a:p>
        </p:txBody>
      </p:sp>
      <p:sp>
        <p:nvSpPr>
          <p:cNvPr id="9" name="Content Placeholder 8"/>
          <p:cNvSpPr>
            <a:spLocks noGrp="1"/>
          </p:cNvSpPr>
          <p:nvPr>
            <p:ph sz="half" idx="2"/>
          </p:nvPr>
        </p:nvSpPr>
        <p:spPr>
          <a:xfrm>
            <a:off x="453525" y="2813521"/>
            <a:ext cx="6847073" cy="4114120"/>
          </a:xfrm>
          <a:ln>
            <a:solidFill>
              <a:schemeClr val="tx1"/>
            </a:solidFill>
          </a:ln>
        </p:spPr>
        <p:txBody>
          <a:bodyPr>
            <a:normAutofit fontScale="25000" lnSpcReduction="20000"/>
          </a:bodyPr>
          <a:lstStyle/>
          <a:p>
            <a:pPr marL="182880" indent="-457200">
              <a:lnSpc>
                <a:spcPct val="120000"/>
              </a:lnSpc>
              <a:spcBef>
                <a:spcPts val="600"/>
              </a:spcBef>
              <a:spcAft>
                <a:spcPts val="0"/>
              </a:spcAft>
              <a:buNone/>
            </a:pPr>
            <a:r>
              <a:rPr lang="en-US" sz="4800" b="1" dirty="0"/>
              <a:t>Chicken Caesar $7.99  | $9.99    </a:t>
            </a:r>
            <a:r>
              <a:rPr lang="en-US" sz="4800" dirty="0"/>
              <a:t>Crisp romaine lettuce, parmesan cheese, and crunchy home-style croutons, topped with fried chicken tenders or grilled chicken strips and Caesar dressing on the side. </a:t>
            </a:r>
          </a:p>
          <a:p>
            <a:pPr marL="182880" indent="-457200">
              <a:lnSpc>
                <a:spcPct val="120000"/>
              </a:lnSpc>
              <a:spcBef>
                <a:spcPts val="600"/>
              </a:spcBef>
              <a:spcAft>
                <a:spcPts val="0"/>
              </a:spcAft>
              <a:buNone/>
            </a:pPr>
            <a:r>
              <a:rPr lang="en-US" sz="4800" b="1" dirty="0"/>
              <a:t>Southwest Chicken Salad $ 7.99  | $9.99   </a:t>
            </a:r>
            <a:r>
              <a:rPr lang="en-US" sz="4800" dirty="0"/>
              <a:t>Grilled Chicken with Tomato Wedges, Cheddar Cheese, Black Bean and Corn Salsa with southwest Ranch Dressing on a bed of Spring Mix. </a:t>
            </a:r>
            <a:endParaRPr lang="en-US" sz="4800" b="1" dirty="0"/>
          </a:p>
          <a:p>
            <a:pPr marL="182880" indent="-457200">
              <a:lnSpc>
                <a:spcPct val="120000"/>
              </a:lnSpc>
              <a:spcBef>
                <a:spcPts val="600"/>
              </a:spcBef>
              <a:spcAft>
                <a:spcPts val="0"/>
              </a:spcAft>
              <a:buNone/>
            </a:pPr>
            <a:r>
              <a:rPr lang="en-US" sz="4800" b="1" dirty="0"/>
              <a:t>Classic Chef  $8.99  | $10.99    </a:t>
            </a:r>
            <a:r>
              <a:rPr lang="en-US" sz="4800" dirty="0"/>
              <a:t>Smoked turkey and ham served on a bed of baby mixed greens topped with fresh cherry tomatoes, shredded carrots, hard boiled eggs, cheddar , cucumber and buttermilk ranch dressing on the side.</a:t>
            </a:r>
            <a:endParaRPr lang="en-US" sz="4800" b="1" dirty="0"/>
          </a:p>
          <a:p>
            <a:pPr marL="182880" indent="-457200">
              <a:lnSpc>
                <a:spcPct val="120000"/>
              </a:lnSpc>
              <a:spcBef>
                <a:spcPts val="600"/>
              </a:spcBef>
              <a:spcAft>
                <a:spcPts val="0"/>
              </a:spcAft>
              <a:buNone/>
            </a:pPr>
            <a:r>
              <a:rPr lang="en-US" sz="4800" b="1" dirty="0"/>
              <a:t>Classic Cobb  $8.99 |  $10.99   </a:t>
            </a:r>
            <a:r>
              <a:rPr lang="en-US" sz="4800" dirty="0"/>
              <a:t>Mixed Greens topped with strips of grilled chicken breast, chopped bacon, diced tomatoes diced eggs, shredded cheddar cheese and served with honey Dijon vinaigrette.</a:t>
            </a:r>
            <a:endParaRPr lang="en-US" sz="4800" b="1" dirty="0"/>
          </a:p>
          <a:p>
            <a:pPr marL="182880" indent="-457200">
              <a:lnSpc>
                <a:spcPct val="120000"/>
              </a:lnSpc>
              <a:spcBef>
                <a:spcPts val="600"/>
              </a:spcBef>
              <a:spcAft>
                <a:spcPts val="0"/>
              </a:spcAft>
              <a:buNone/>
            </a:pPr>
            <a:r>
              <a:rPr lang="en-US" sz="4800" b="1" dirty="0"/>
              <a:t>Greek  $7.99 |  $9.99    </a:t>
            </a:r>
            <a:r>
              <a:rPr lang="en-US" sz="4800" dirty="0"/>
              <a:t>Fresh, crisp romaine lettuce topped with feta cheese, olives, artichoke hearts, cucumber, and grilled chicken with Greek Feta vinaigrette on the side.</a:t>
            </a:r>
          </a:p>
          <a:p>
            <a:pPr marL="182880" indent="-457200">
              <a:lnSpc>
                <a:spcPct val="120000"/>
              </a:lnSpc>
              <a:spcBef>
                <a:spcPts val="600"/>
              </a:spcBef>
              <a:spcAft>
                <a:spcPts val="0"/>
              </a:spcAft>
              <a:buNone/>
            </a:pPr>
            <a:r>
              <a:rPr lang="en-US" sz="4800" b="1" dirty="0"/>
              <a:t>Chunky Chicken Salad $7.99   |  $9.99   </a:t>
            </a:r>
            <a:r>
              <a:rPr lang="en-US" sz="4800" dirty="0"/>
              <a:t>Chopped Roasted breast of  Chicken, mixed with pecans, grapes, and green onions, and creamy mayo dressing served on a bed of mixed greens.</a:t>
            </a:r>
          </a:p>
          <a:p>
            <a:pPr marL="182880" indent="-457200">
              <a:lnSpc>
                <a:spcPct val="120000"/>
              </a:lnSpc>
              <a:spcBef>
                <a:spcPts val="600"/>
              </a:spcBef>
              <a:spcAft>
                <a:spcPts val="0"/>
              </a:spcAft>
              <a:buNone/>
            </a:pPr>
            <a:r>
              <a:rPr lang="en-US" sz="4800" b="1" dirty="0"/>
              <a:t>Caprese  $7.99   |  $9.99   </a:t>
            </a:r>
            <a:r>
              <a:rPr lang="en-US" sz="4800" dirty="0"/>
              <a:t>Sliced Tomatoes, Basil and Fresh Mozzarella served over mixed greens with Balsamic dressing. </a:t>
            </a:r>
          </a:p>
          <a:p>
            <a:pPr marL="182880" indent="-457200">
              <a:lnSpc>
                <a:spcPct val="120000"/>
              </a:lnSpc>
              <a:spcBef>
                <a:spcPts val="600"/>
              </a:spcBef>
              <a:spcAft>
                <a:spcPts val="0"/>
              </a:spcAft>
              <a:buNone/>
            </a:pPr>
            <a:r>
              <a:rPr lang="en-US" sz="4800" b="1" dirty="0"/>
              <a:t>Hummus Platter  $ 8.99  |    $10.99   </a:t>
            </a:r>
            <a:r>
              <a:rPr lang="en-US" sz="4800" dirty="0"/>
              <a:t>Hummus , grape tomatoes, kalamata olives and artichoke hearts served atop mixed greens with Greek dressing. </a:t>
            </a:r>
          </a:p>
          <a:p>
            <a:pPr marL="182880" indent="-457200">
              <a:lnSpc>
                <a:spcPct val="140000"/>
              </a:lnSpc>
              <a:spcBef>
                <a:spcPts val="600"/>
              </a:spcBef>
              <a:spcAft>
                <a:spcPts val="0"/>
              </a:spcAft>
              <a:buNone/>
            </a:pPr>
            <a:r>
              <a:rPr lang="en-US" sz="4000" b="1" i="1" dirty="0"/>
              <a:t>Additional chef created vegetarian options available upon request</a:t>
            </a:r>
            <a:endParaRPr lang="en-US" sz="4000" dirty="0"/>
          </a:p>
          <a:p>
            <a:pPr marL="182880" indent="-457200">
              <a:lnSpc>
                <a:spcPct val="140000"/>
              </a:lnSpc>
              <a:spcBef>
                <a:spcPts val="0"/>
              </a:spcBef>
              <a:spcAft>
                <a:spcPts val="0"/>
              </a:spcAft>
            </a:pPr>
            <a:endParaRPr lang="en-US" sz="4800" dirty="0"/>
          </a:p>
          <a:p>
            <a:pPr>
              <a:lnSpc>
                <a:spcPct val="140000"/>
              </a:lnSpc>
              <a:spcBef>
                <a:spcPts val="0"/>
              </a:spcBef>
              <a:spcAft>
                <a:spcPts val="0"/>
              </a:spcAft>
            </a:pPr>
            <a:endParaRPr lang="en-US" sz="4800" dirty="0"/>
          </a:p>
          <a:p>
            <a:pPr>
              <a:lnSpc>
                <a:spcPct val="140000"/>
              </a:lnSpc>
            </a:pPr>
            <a:r>
              <a:rPr lang="en-US" sz="4800" dirty="0"/>
              <a:t> </a:t>
            </a:r>
          </a:p>
          <a:p>
            <a:endParaRPr lang="en-US" dirty="0"/>
          </a:p>
        </p:txBody>
      </p:sp>
      <p:pic>
        <p:nvPicPr>
          <p:cNvPr id="17" name="Picture 16"/>
          <p:cNvPicPr>
            <a:picLocks noChangeAspect="1"/>
          </p:cNvPicPr>
          <p:nvPr/>
        </p:nvPicPr>
        <p:blipFill rotWithShape="1">
          <a:blip r:embed="rId2"/>
          <a:srcRect t="37569" r="4369" b="22880"/>
          <a:stretch/>
        </p:blipFill>
        <p:spPr>
          <a:xfrm>
            <a:off x="2923934" y="0"/>
            <a:ext cx="5503292" cy="2211712"/>
          </a:xfrm>
          <a:prstGeom prst="rect">
            <a:avLst/>
          </a:prstGeom>
          <a:ln>
            <a:noFill/>
          </a:ln>
          <a:effectLst>
            <a:outerShdw blurRad="292100" dist="139700" dir="2700000" algn="tl" rotWithShape="0">
              <a:srgbClr val="333333">
                <a:alpha val="65000"/>
              </a:srgbClr>
            </a:outerShdw>
          </a:effectLst>
        </p:spPr>
      </p:pic>
      <p:sp>
        <p:nvSpPr>
          <p:cNvPr id="11" name="Text Box 2"/>
          <p:cNvSpPr txBox="1">
            <a:spLocks noChangeArrowheads="1" noChangeShapeType="1"/>
          </p:cNvSpPr>
          <p:nvPr/>
        </p:nvSpPr>
        <p:spPr bwMode="auto">
          <a:xfrm>
            <a:off x="-106680" y="2188833"/>
            <a:ext cx="8039099" cy="453119"/>
          </a:xfrm>
          <a:prstGeom prst="rect">
            <a:avLst/>
          </a:prstGeom>
          <a:solidFill>
            <a:srgbClr val="FFC000"/>
          </a:solidFill>
          <a:ln>
            <a:noFill/>
          </a:ln>
          <a:effectLst/>
        </p:spPr>
        <p:txBody>
          <a:bodyPr vert="horz" wrap="square" lIns="36195" tIns="36195" rIns="36195" bIns="36195" numCol="1" anchor="t" anchorCtr="0" compatLnSpc="1">
            <a:prstTxWarp prst="textNoShape">
              <a:avLst/>
            </a:prstTxWarp>
          </a:bodyPr>
          <a:lstStyle/>
          <a:p>
            <a:pPr lvl="0" algn="ctr" defTabSz="914400" eaLnBrk="0" fontAlgn="base" hangingPunct="0">
              <a:spcBef>
                <a:spcPct val="0"/>
              </a:spcBef>
              <a:spcAft>
                <a:spcPct val="0"/>
              </a:spcAft>
            </a:pPr>
            <a:r>
              <a:rPr lang="en-US" altLang="en-US" sz="1200" dirty="0">
                <a:latin typeface="Goudy Old Style" panose="02020502050305020303" pitchFamily="18" charset="0"/>
              </a:rPr>
              <a:t>Bistro Boxes include salad, crackers, condiments and utensils. </a:t>
            </a:r>
          </a:p>
          <a:p>
            <a:pPr lvl="0" algn="ctr" defTabSz="914400" eaLnBrk="0" fontAlgn="base" hangingPunct="0">
              <a:spcBef>
                <a:spcPct val="0"/>
              </a:spcBef>
              <a:spcAft>
                <a:spcPct val="0"/>
              </a:spcAft>
            </a:pPr>
            <a:r>
              <a:rPr lang="en-US" altLang="en-US" sz="1200" dirty="0">
                <a:latin typeface="Goudy Old Style" panose="02020502050305020303" pitchFamily="18" charset="0"/>
              </a:rPr>
              <a:t>Beverages and dessert may be added for an additional charge of $1 per beverage and $1 for dessert</a:t>
            </a:r>
            <a:endParaRPr lang="en-US" altLang="en-US" sz="1200" dirty="0">
              <a:latin typeface="Arial" panose="020B0604020202020204" pitchFamily="34" charset="0"/>
            </a:endParaRPr>
          </a:p>
        </p:txBody>
      </p:sp>
      <p:sp>
        <p:nvSpPr>
          <p:cNvPr id="10" name="Content Placeholder 8"/>
          <p:cNvSpPr txBox="1">
            <a:spLocks/>
          </p:cNvSpPr>
          <p:nvPr/>
        </p:nvSpPr>
        <p:spPr>
          <a:xfrm>
            <a:off x="26669" y="7108661"/>
            <a:ext cx="7772400" cy="1630390"/>
          </a:xfrm>
          <a:prstGeom prst="rect">
            <a:avLst/>
          </a:prstGeom>
          <a:ln>
            <a:noFill/>
          </a:ln>
        </p:spPr>
        <p:txBody>
          <a:bodyPr vert="horz" lIns="0" tIns="45720" rIns="0" bIns="45720" rtlCol="0">
            <a:normAutofit/>
          </a:bodyPr>
          <a:lst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n-US" sz="2800" b="1" dirty="0">
                <a:latin typeface="AR BERKLEY" panose="02000000000000000000" pitchFamily="2" charset="0"/>
              </a:rPr>
              <a:t>Salads </a:t>
            </a:r>
            <a:r>
              <a:rPr lang="en-US" sz="2800" b="1" dirty="0">
                <a:latin typeface="AR JULIAN" panose="02000000000000000000" pitchFamily="2" charset="0"/>
              </a:rPr>
              <a:t>for Several </a:t>
            </a:r>
            <a:endParaRPr lang="en-US" sz="2800" dirty="0">
              <a:latin typeface="AR JULIAN" panose="02000000000000000000" pitchFamily="2" charset="0"/>
            </a:endParaRPr>
          </a:p>
          <a:p>
            <a:pPr algn="ctr">
              <a:lnSpc>
                <a:spcPct val="100000"/>
              </a:lnSpc>
              <a:spcBef>
                <a:spcPts val="0"/>
              </a:spcBef>
              <a:spcAft>
                <a:spcPts val="0"/>
              </a:spcAft>
            </a:pPr>
            <a:r>
              <a:rPr lang="en-US" sz="1400" dirty="0">
                <a:latin typeface="+mj-lt"/>
              </a:rPr>
              <a:t>Large bowls of salad prepared in larger portions to be shared by a group.  </a:t>
            </a:r>
          </a:p>
          <a:p>
            <a:pPr algn="ctr">
              <a:lnSpc>
                <a:spcPct val="100000"/>
              </a:lnSpc>
              <a:spcBef>
                <a:spcPts val="0"/>
              </a:spcBef>
              <a:spcAft>
                <a:spcPts val="0"/>
              </a:spcAft>
            </a:pPr>
            <a:r>
              <a:rPr lang="en-US" sz="1400" dirty="0">
                <a:latin typeface="+mj-lt"/>
              </a:rPr>
              <a:t>Serves 12 as an entrée and 24 as a side.</a:t>
            </a:r>
          </a:p>
          <a:p>
            <a:pPr algn="ctr">
              <a:lnSpc>
                <a:spcPct val="100000"/>
              </a:lnSpc>
              <a:spcBef>
                <a:spcPts val="0"/>
              </a:spcBef>
              <a:spcAft>
                <a:spcPts val="0"/>
              </a:spcAft>
            </a:pPr>
            <a:r>
              <a:rPr lang="en-US" sz="1400" b="1" dirty="0"/>
              <a:t>Chicken Caesar Salad  $79 | $89       Caesar Salad  $59 |  $69     Garden Salad  $59  | $69 </a:t>
            </a:r>
          </a:p>
          <a:p>
            <a:pPr algn="ctr">
              <a:lnSpc>
                <a:spcPct val="100000"/>
              </a:lnSpc>
              <a:spcBef>
                <a:spcPts val="0"/>
              </a:spcBef>
              <a:spcAft>
                <a:spcPts val="0"/>
              </a:spcAft>
            </a:pPr>
            <a:r>
              <a:rPr lang="en-US" sz="1400" b="1" dirty="0"/>
              <a:t>Chef Salad  $89 | $99       Field Greens Salad   $59 | $69      Greek Salad $79 | $89</a:t>
            </a:r>
          </a:p>
          <a:p>
            <a:pPr algn="r">
              <a:lnSpc>
                <a:spcPct val="140000"/>
              </a:lnSpc>
              <a:spcBef>
                <a:spcPts val="0"/>
              </a:spcBef>
              <a:spcAft>
                <a:spcPts val="0"/>
              </a:spcAft>
            </a:pPr>
            <a:endParaRPr lang="en-US" sz="4800" b="1" dirty="0"/>
          </a:p>
        </p:txBody>
      </p:sp>
      <p:sp>
        <p:nvSpPr>
          <p:cNvPr id="7" name="Content Placeholder 8"/>
          <p:cNvSpPr txBox="1">
            <a:spLocks/>
          </p:cNvSpPr>
          <p:nvPr/>
        </p:nvSpPr>
        <p:spPr>
          <a:xfrm>
            <a:off x="8745580" y="3309256"/>
            <a:ext cx="7290397" cy="2068288"/>
          </a:xfrm>
          <a:prstGeom prst="rect">
            <a:avLst/>
          </a:prstGeom>
          <a:ln>
            <a:noFill/>
          </a:ln>
        </p:spPr>
        <p:txBody>
          <a:bodyPr vert="horz" lIns="0" tIns="45720" rIns="0" bIns="45720" rtlCol="0">
            <a:normAutofit/>
          </a:bodyPr>
          <a:lst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sz="2800" b="1" dirty="0">
                <a:latin typeface="AR BERKLEY" panose="02000000000000000000" pitchFamily="2" charset="0"/>
              </a:rPr>
              <a:t>Add </a:t>
            </a:r>
            <a:r>
              <a:rPr lang="en-US" sz="2800" b="1" dirty="0">
                <a:latin typeface="AR JULIAN" panose="02000000000000000000" pitchFamily="2" charset="0"/>
              </a:rPr>
              <a:t>an Entrée</a:t>
            </a:r>
            <a:endParaRPr lang="en-US" sz="2800" dirty="0">
              <a:latin typeface="AR JULIAN" panose="02000000000000000000" pitchFamily="2" charset="0"/>
            </a:endParaRPr>
          </a:p>
          <a:p>
            <a:pPr>
              <a:lnSpc>
                <a:spcPct val="100000"/>
              </a:lnSpc>
              <a:spcBef>
                <a:spcPts val="0"/>
              </a:spcBef>
              <a:spcAft>
                <a:spcPts val="0"/>
              </a:spcAft>
            </a:pPr>
            <a:r>
              <a:rPr lang="en-US" sz="1400" b="1" dirty="0">
                <a:latin typeface="+mj-lt"/>
              </a:rPr>
              <a:t>Delivered in oven safe disposable pans for warming. Pasta-10 servings.</a:t>
            </a:r>
            <a:endParaRPr lang="en-US" sz="1400" dirty="0">
              <a:latin typeface="+mj-lt"/>
            </a:endParaRPr>
          </a:p>
          <a:p>
            <a:pPr>
              <a:lnSpc>
                <a:spcPct val="100000"/>
              </a:lnSpc>
              <a:spcBef>
                <a:spcPts val="0"/>
              </a:spcBef>
              <a:spcAft>
                <a:spcPts val="0"/>
              </a:spcAft>
            </a:pPr>
            <a:r>
              <a:rPr lang="en-US" sz="1400" b="1" dirty="0">
                <a:latin typeface="+mj-lt"/>
              </a:rPr>
              <a:t>Penne Pasta with Marinara or Alfredo		Penne Pasta with Marinara &amp; Meatballs </a:t>
            </a:r>
            <a:endParaRPr lang="en-US" sz="1400" dirty="0">
              <a:latin typeface="+mj-lt"/>
            </a:endParaRPr>
          </a:p>
          <a:p>
            <a:pPr>
              <a:lnSpc>
                <a:spcPct val="100000"/>
              </a:lnSpc>
              <a:spcBef>
                <a:spcPts val="0"/>
              </a:spcBef>
              <a:spcAft>
                <a:spcPts val="0"/>
              </a:spcAft>
            </a:pPr>
            <a:r>
              <a:rPr lang="en-US" sz="1400" b="1" dirty="0">
                <a:latin typeface="+mj-lt"/>
              </a:rPr>
              <a:t>Penne Pasta with Marinara with Italian Sausage	Penne Pasta with Grilled Chicken Alfredo </a:t>
            </a:r>
          </a:p>
          <a:p>
            <a:pPr>
              <a:lnSpc>
                <a:spcPct val="100000"/>
              </a:lnSpc>
              <a:spcBef>
                <a:spcPts val="0"/>
              </a:spcBef>
              <a:spcAft>
                <a:spcPts val="0"/>
              </a:spcAft>
            </a:pPr>
            <a:r>
              <a:rPr lang="en-US" sz="1400" b="1" dirty="0">
                <a:latin typeface="+mj-lt"/>
              </a:rPr>
              <a:t>Grilled or Fried Chicken Tenders (12)		Garlic Breadsticks  </a:t>
            </a:r>
            <a:endParaRPr lang="en-US" sz="1400" dirty="0">
              <a:latin typeface="+mj-lt"/>
            </a:endParaRPr>
          </a:p>
          <a:p>
            <a:pPr>
              <a:lnSpc>
                <a:spcPct val="100000"/>
              </a:lnSpc>
              <a:spcBef>
                <a:spcPts val="0"/>
              </a:spcBef>
              <a:spcAft>
                <a:spcPts val="0"/>
              </a:spcAft>
            </a:pPr>
            <a:endParaRPr lang="en-US" sz="1400" dirty="0">
              <a:latin typeface="+mj-lt"/>
            </a:endParaRPr>
          </a:p>
          <a:p>
            <a:pPr>
              <a:lnSpc>
                <a:spcPct val="120000"/>
              </a:lnSpc>
              <a:spcBef>
                <a:spcPts val="0"/>
              </a:spcBef>
              <a:spcAft>
                <a:spcPts val="0"/>
              </a:spcAft>
            </a:pPr>
            <a:r>
              <a:rPr lang="en-US" sz="1400" dirty="0">
                <a:latin typeface="+mj-lt"/>
              </a:rPr>
              <a:t> </a:t>
            </a:r>
          </a:p>
          <a:p>
            <a:pPr algn="r">
              <a:lnSpc>
                <a:spcPct val="120000"/>
              </a:lnSpc>
              <a:spcBef>
                <a:spcPts val="0"/>
              </a:spcBef>
              <a:spcAft>
                <a:spcPts val="0"/>
              </a:spcAft>
            </a:pPr>
            <a:endParaRPr lang="en-US" sz="1400" dirty="0">
              <a:latin typeface="+mj-lt"/>
            </a:endParaRPr>
          </a:p>
          <a:p>
            <a:pPr algn="r">
              <a:lnSpc>
                <a:spcPct val="140000"/>
              </a:lnSpc>
              <a:spcBef>
                <a:spcPts val="0"/>
              </a:spcBef>
              <a:spcAft>
                <a:spcPts val="0"/>
              </a:spcAft>
            </a:pPr>
            <a:endParaRPr lang="en-US" sz="4800" b="1" dirty="0"/>
          </a:p>
        </p:txBody>
      </p:sp>
      <p:sp>
        <p:nvSpPr>
          <p:cNvPr id="12" name="Content Placeholder 8">
            <a:extLst>
              <a:ext uri="{FF2B5EF4-FFF2-40B4-BE49-F238E27FC236}">
                <a16:creationId xmlns:a16="http://schemas.microsoft.com/office/drawing/2014/main" id="{D8B76313-04D3-431F-BAB5-DEF117B700B6}"/>
              </a:ext>
            </a:extLst>
          </p:cNvPr>
          <p:cNvSpPr txBox="1">
            <a:spLocks/>
          </p:cNvSpPr>
          <p:nvPr/>
        </p:nvSpPr>
        <p:spPr>
          <a:xfrm>
            <a:off x="235130" y="8558290"/>
            <a:ext cx="7283865" cy="927464"/>
          </a:xfrm>
          <a:prstGeom prst="rect">
            <a:avLst/>
          </a:prstGeom>
          <a:ln>
            <a:noFill/>
          </a:ln>
        </p:spPr>
        <p:txBody>
          <a:bodyPr vert="horz" lIns="0" tIns="45720" rIns="0" bIns="45720" rtlCol="0">
            <a:normAutofit/>
          </a:bodyPr>
          <a:lstStyle>
            <a:lvl1pPr marL="77724" indent="-77724" algn="l" defTabSz="777240" rtl="0" eaLnBrk="1" latinLnBrk="0" hangingPunct="1">
              <a:lnSpc>
                <a:spcPct val="90000"/>
              </a:lnSpc>
              <a:spcBef>
                <a:spcPts val="1020"/>
              </a:spcBef>
              <a:spcAft>
                <a:spcPts val="170"/>
              </a:spcAft>
              <a:buClr>
                <a:schemeClr val="accent1"/>
              </a:buClr>
              <a:buSzPct val="100000"/>
              <a:buFont typeface="Calibri" panose="020F0502020204030204" pitchFamily="34" charset="0"/>
              <a:buChar char=" "/>
              <a:defRPr sz="1700" kern="1200">
                <a:solidFill>
                  <a:schemeClr val="tx1">
                    <a:lumMod val="75000"/>
                    <a:lumOff val="25000"/>
                  </a:schemeClr>
                </a:solidFill>
                <a:latin typeface="+mn-lt"/>
                <a:ea typeface="+mn-ea"/>
                <a:cs typeface="+mn-cs"/>
              </a:defRPr>
            </a:lvl1pPr>
            <a:lvl2pPr marL="326441" indent="-155448" algn="l" defTabSz="777240" rtl="0" eaLnBrk="1" latinLnBrk="0" hangingPunct="1">
              <a:lnSpc>
                <a:spcPct val="90000"/>
              </a:lnSpc>
              <a:spcBef>
                <a:spcPts val="170"/>
              </a:spcBef>
              <a:spcAft>
                <a:spcPts val="340"/>
              </a:spcAft>
              <a:buClr>
                <a:schemeClr val="accent1"/>
              </a:buClr>
              <a:buFont typeface="Calibri" pitchFamily="34" charset="0"/>
              <a:buChar char="◦"/>
              <a:defRPr sz="1530" kern="1200">
                <a:solidFill>
                  <a:schemeClr val="tx1">
                    <a:lumMod val="75000"/>
                    <a:lumOff val="25000"/>
                  </a:schemeClr>
                </a:solidFill>
                <a:latin typeface="+mn-lt"/>
                <a:ea typeface="+mn-ea"/>
                <a:cs typeface="+mn-cs"/>
              </a:defRPr>
            </a:lvl2pPr>
            <a:lvl3pPr marL="481889"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3pPr>
            <a:lvl4pPr marL="637337"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4pPr>
            <a:lvl5pPr marL="792785" indent="-155448"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5pPr>
            <a:lvl6pPr marL="93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6pPr>
            <a:lvl7pPr marL="110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7pPr>
            <a:lvl8pPr marL="127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8pPr>
            <a:lvl9pPr marL="1445000" indent="-194310" algn="l" defTabSz="777240" rtl="0" eaLnBrk="1" latinLnBrk="0" hangingPunct="1">
              <a:lnSpc>
                <a:spcPct val="90000"/>
              </a:lnSpc>
              <a:spcBef>
                <a:spcPts val="170"/>
              </a:spcBef>
              <a:spcAft>
                <a:spcPts val="340"/>
              </a:spcAft>
              <a:buClr>
                <a:schemeClr val="accent1"/>
              </a:buClr>
              <a:buFont typeface="Calibri" pitchFamily="34" charset="0"/>
              <a:buChar char="◦"/>
              <a:defRPr sz="1190" kern="1200">
                <a:solidFill>
                  <a:schemeClr val="tx1">
                    <a:lumMod val="75000"/>
                    <a:lumOff val="25000"/>
                  </a:schemeClr>
                </a:solidFill>
                <a:latin typeface="+mn-lt"/>
                <a:ea typeface="+mn-ea"/>
                <a:cs typeface="+mn-cs"/>
              </a:defRPr>
            </a:lvl9pPr>
          </a:lstStyle>
          <a:p>
            <a:pPr marL="0" indent="0" algn="ctr">
              <a:lnSpc>
                <a:spcPct val="120000"/>
              </a:lnSpc>
              <a:spcBef>
                <a:spcPts val="0"/>
              </a:spcBef>
              <a:spcAft>
                <a:spcPts val="0"/>
              </a:spcAft>
              <a:buNone/>
            </a:pPr>
            <a:r>
              <a:rPr lang="en-US" sz="1800" b="1" dirty="0">
                <a:latin typeface="AR BERKLEY" panose="02000000000000000000" pitchFamily="2" charset="0"/>
              </a:rPr>
              <a:t>Beverage +$1 |$1.25 </a:t>
            </a:r>
            <a:r>
              <a:rPr lang="en-US" sz="1600" dirty="0"/>
              <a:t>Bottled Water | Soft Drink | Tea </a:t>
            </a:r>
            <a:endParaRPr lang="en-US" sz="1600" b="1" dirty="0"/>
          </a:p>
          <a:p>
            <a:pPr marL="0" indent="0" algn="ctr">
              <a:lnSpc>
                <a:spcPct val="120000"/>
              </a:lnSpc>
              <a:spcBef>
                <a:spcPts val="0"/>
              </a:spcBef>
              <a:spcAft>
                <a:spcPts val="0"/>
              </a:spcAft>
              <a:buNone/>
            </a:pPr>
            <a:r>
              <a:rPr lang="en-US" sz="1600" b="1" dirty="0">
                <a:latin typeface="AR BERKLEY" panose="02000000000000000000" pitchFamily="2" charset="0"/>
              </a:rPr>
              <a:t>Dessert +$1  | $1.25   </a:t>
            </a:r>
            <a:r>
              <a:rPr lang="en-US" sz="1600" dirty="0"/>
              <a:t>Cookies | Brownies | Dessert Bars</a:t>
            </a:r>
          </a:p>
          <a:p>
            <a:pPr algn="ctr">
              <a:lnSpc>
                <a:spcPct val="120000"/>
              </a:lnSpc>
              <a:spcBef>
                <a:spcPts val="0"/>
              </a:spcBef>
              <a:spcAft>
                <a:spcPts val="0"/>
              </a:spcAft>
            </a:pPr>
            <a:endParaRPr lang="en-US" sz="1400" dirty="0">
              <a:latin typeface="+mj-lt"/>
            </a:endParaRPr>
          </a:p>
          <a:p>
            <a:pPr algn="ctr">
              <a:lnSpc>
                <a:spcPct val="120000"/>
              </a:lnSpc>
              <a:spcBef>
                <a:spcPts val="0"/>
              </a:spcBef>
              <a:spcAft>
                <a:spcPts val="0"/>
              </a:spcAft>
            </a:pPr>
            <a:endParaRPr lang="en-US" sz="1400" dirty="0">
              <a:latin typeface="+mj-lt"/>
            </a:endParaRPr>
          </a:p>
          <a:p>
            <a:pPr>
              <a:lnSpc>
                <a:spcPct val="120000"/>
              </a:lnSpc>
              <a:spcBef>
                <a:spcPts val="0"/>
              </a:spcBef>
              <a:spcAft>
                <a:spcPts val="0"/>
              </a:spcAft>
            </a:pPr>
            <a:endParaRPr lang="en-US" sz="1400" dirty="0"/>
          </a:p>
          <a:p>
            <a:pPr>
              <a:lnSpc>
                <a:spcPct val="140000"/>
              </a:lnSpc>
              <a:spcBef>
                <a:spcPts val="0"/>
              </a:spcBef>
              <a:spcAft>
                <a:spcPts val="0"/>
              </a:spcAft>
            </a:pPr>
            <a:endParaRPr lang="en-US" sz="4800" b="1" dirty="0"/>
          </a:p>
        </p:txBody>
      </p:sp>
      <p:sp>
        <p:nvSpPr>
          <p:cNvPr id="3" name="Slide Number Placeholder 2">
            <a:extLst>
              <a:ext uri="{FF2B5EF4-FFF2-40B4-BE49-F238E27FC236}">
                <a16:creationId xmlns:a16="http://schemas.microsoft.com/office/drawing/2014/main" id="{4DE98D01-6888-434F-8AE2-915953019BAF}"/>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266128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9007" y="796744"/>
            <a:ext cx="4032792" cy="8448858"/>
          </a:xfrm>
          <a:solidFill>
            <a:schemeClr val="bg1"/>
          </a:solidFill>
        </p:spPr>
        <p:txBody>
          <a:bodyPr>
            <a:noAutofit/>
          </a:bodyPr>
          <a:lstStyle/>
          <a:p>
            <a:pPr>
              <a:spcBef>
                <a:spcPts val="0"/>
              </a:spcBef>
              <a:spcAft>
                <a:spcPts val="0"/>
              </a:spcAft>
            </a:pPr>
            <a:r>
              <a:rPr lang="en-US" sz="1500" b="1" cap="none" dirty="0">
                <a:solidFill>
                  <a:schemeClr val="tx1"/>
                </a:solidFill>
                <a:latin typeface="+mj-lt"/>
              </a:rPr>
              <a:t>Market Fresh Deli   $9.99 | $11.99  </a:t>
            </a:r>
            <a:r>
              <a:rPr lang="en-US" sz="1500" cap="none" dirty="0">
                <a:solidFill>
                  <a:schemeClr val="tx1"/>
                </a:solidFill>
                <a:latin typeface="+mj-lt"/>
              </a:rPr>
              <a:t>Smoked turkey, smoked ham, and Cajun roast beef with assorted cheeses and breads with dressings of green leaf lettuce, sliced tomato, dill pickle slices and condiments.  Served with your choice of 2 side items: Italian pasta salad, fruit salad Southern potato salad, or potato chips.</a:t>
            </a:r>
          </a:p>
          <a:p>
            <a:pPr>
              <a:spcBef>
                <a:spcPts val="0"/>
              </a:spcBef>
              <a:spcAft>
                <a:spcPts val="0"/>
              </a:spcAft>
            </a:pPr>
            <a:r>
              <a:rPr lang="en-US" sz="1500" cap="none" dirty="0">
                <a:solidFill>
                  <a:schemeClr val="tx1"/>
                </a:solidFill>
                <a:latin typeface="+mj-lt"/>
              </a:rPr>
              <a:t> </a:t>
            </a:r>
          </a:p>
          <a:p>
            <a:pPr>
              <a:spcBef>
                <a:spcPts val="0"/>
              </a:spcBef>
              <a:spcAft>
                <a:spcPts val="0"/>
              </a:spcAft>
            </a:pPr>
            <a:r>
              <a:rPr lang="en-US" sz="1500" b="1" cap="none" dirty="0">
                <a:solidFill>
                  <a:schemeClr val="tx1"/>
                </a:solidFill>
                <a:latin typeface="+mj-lt"/>
              </a:rPr>
              <a:t>Tex-Mex Extravaganza   $10.99 |  $12.99  </a:t>
            </a:r>
            <a:r>
              <a:rPr lang="en-US" sz="1500" cap="none" dirty="0">
                <a:solidFill>
                  <a:schemeClr val="tx1"/>
                </a:solidFill>
                <a:latin typeface="+mj-lt"/>
              </a:rPr>
              <a:t>Sizzling beef and chicken served with sautéed onions and peppers.  Served with black bean and corn salad, refried beans, Mexican rice, flour tortillas, fresh diced tomatoes, jalapeños, sour cream, salsa, shredded cheese and lettuce, and tortilla chips.</a:t>
            </a:r>
          </a:p>
          <a:p>
            <a:pPr>
              <a:spcBef>
                <a:spcPts val="0"/>
              </a:spcBef>
              <a:spcAft>
                <a:spcPts val="0"/>
              </a:spcAft>
            </a:pPr>
            <a:r>
              <a:rPr lang="en-US" sz="1500" cap="none" dirty="0">
                <a:solidFill>
                  <a:schemeClr val="tx1"/>
                </a:solidFill>
                <a:latin typeface="+mj-lt"/>
              </a:rPr>
              <a:t> </a:t>
            </a:r>
          </a:p>
          <a:p>
            <a:pPr>
              <a:spcBef>
                <a:spcPts val="0"/>
              </a:spcBef>
              <a:spcAft>
                <a:spcPts val="0"/>
              </a:spcAft>
            </a:pPr>
            <a:r>
              <a:rPr lang="en-US" sz="1500" b="1" cap="none" dirty="0">
                <a:solidFill>
                  <a:schemeClr val="tx1"/>
                </a:solidFill>
                <a:latin typeface="+mj-lt"/>
              </a:rPr>
              <a:t>Carolina Coast $10.99  |  $12.99  </a:t>
            </a:r>
            <a:r>
              <a:rPr lang="en-US" sz="1500" cap="none" dirty="0">
                <a:solidFill>
                  <a:schemeClr val="tx1"/>
                </a:solidFill>
                <a:latin typeface="+mj-lt"/>
              </a:rPr>
              <a:t>Chicken and sausage pasta jambalaya, red beans and smoked sausage over steamed rice with a tossed green salad, Ranch and Comeback salad dressings and buttery French bread sticks.</a:t>
            </a:r>
          </a:p>
          <a:p>
            <a:pPr>
              <a:spcBef>
                <a:spcPts val="0"/>
              </a:spcBef>
              <a:spcAft>
                <a:spcPts val="0"/>
              </a:spcAft>
            </a:pPr>
            <a:r>
              <a:rPr lang="en-US" sz="1500" cap="none" dirty="0">
                <a:solidFill>
                  <a:schemeClr val="tx1"/>
                </a:solidFill>
                <a:latin typeface="+mj-lt"/>
              </a:rPr>
              <a:t> </a:t>
            </a:r>
          </a:p>
          <a:p>
            <a:pPr>
              <a:spcBef>
                <a:spcPts val="0"/>
              </a:spcBef>
              <a:spcAft>
                <a:spcPts val="0"/>
              </a:spcAft>
            </a:pPr>
            <a:r>
              <a:rPr lang="en-US" sz="1500" b="1" cap="none" dirty="0">
                <a:solidFill>
                  <a:schemeClr val="tx1"/>
                </a:solidFill>
                <a:latin typeface="+mj-lt"/>
              </a:rPr>
              <a:t>Gourmet Burger &amp; Hot Dog  $10.99 | $12.99 </a:t>
            </a:r>
            <a:r>
              <a:rPr lang="en-US" sz="1500" cap="none" dirty="0">
                <a:solidFill>
                  <a:schemeClr val="tx1"/>
                </a:solidFill>
                <a:latin typeface="+mj-lt"/>
              </a:rPr>
              <a:t>Grilled thick and juicy burgers, veggie burgers and hot dogs served with assorted cheeses, green leaf lettuce, sliced tomatoes, fresh sliced onions, dill pickle slices and condiments.  Served with assorted gourmet rolls and choice of potato salad or potato chips.</a:t>
            </a:r>
          </a:p>
          <a:p>
            <a:pPr>
              <a:spcBef>
                <a:spcPts val="0"/>
              </a:spcBef>
              <a:spcAft>
                <a:spcPts val="0"/>
              </a:spcAft>
            </a:pPr>
            <a:r>
              <a:rPr lang="en-US" sz="1500" cap="none" dirty="0">
                <a:solidFill>
                  <a:schemeClr val="tx1"/>
                </a:solidFill>
                <a:latin typeface="+mj-lt"/>
              </a:rPr>
              <a:t> </a:t>
            </a:r>
          </a:p>
          <a:p>
            <a:pPr>
              <a:spcBef>
                <a:spcPts val="0"/>
              </a:spcBef>
              <a:spcAft>
                <a:spcPts val="0"/>
              </a:spcAft>
            </a:pPr>
            <a:r>
              <a:rPr lang="en-US" sz="1500" b="1" cap="none" dirty="0">
                <a:solidFill>
                  <a:schemeClr val="tx1"/>
                </a:solidFill>
                <a:latin typeface="+mj-lt"/>
              </a:rPr>
              <a:t>Little Italy  $12.99 |  $14.99 </a:t>
            </a:r>
            <a:r>
              <a:rPr lang="en-US" sz="1500" cap="none" dirty="0">
                <a:solidFill>
                  <a:schemeClr val="tx1"/>
                </a:solidFill>
                <a:latin typeface="+mj-lt"/>
              </a:rPr>
              <a:t>Lasagna Italiano, creamy chicken Alfredo, fresh Caesar salad, steamed broccoli, and buttery garlic bread sticks.</a:t>
            </a:r>
          </a:p>
          <a:p>
            <a:pPr>
              <a:spcBef>
                <a:spcPts val="0"/>
              </a:spcBef>
              <a:spcAft>
                <a:spcPts val="0"/>
              </a:spcAft>
            </a:pPr>
            <a:r>
              <a:rPr lang="en-US" sz="1500" cap="none" dirty="0">
                <a:solidFill>
                  <a:schemeClr val="tx1"/>
                </a:solidFill>
                <a:latin typeface="+mj-lt"/>
              </a:rPr>
              <a:t> </a:t>
            </a:r>
          </a:p>
          <a:p>
            <a:pPr>
              <a:spcBef>
                <a:spcPts val="0"/>
              </a:spcBef>
              <a:spcAft>
                <a:spcPts val="0"/>
              </a:spcAft>
            </a:pPr>
            <a:r>
              <a:rPr lang="en-US" sz="1500" b="1" cap="none" dirty="0">
                <a:solidFill>
                  <a:schemeClr val="tx1"/>
                </a:solidFill>
                <a:latin typeface="+mj-lt"/>
              </a:rPr>
              <a:t>Old Fashioned Bar-B-Q  $12.99  | $14.99  </a:t>
            </a:r>
            <a:r>
              <a:rPr lang="en-US" sz="1500" cap="none" dirty="0">
                <a:solidFill>
                  <a:schemeClr val="tx1"/>
                </a:solidFill>
                <a:latin typeface="+mj-lt"/>
              </a:rPr>
              <a:t>Bar-B-Q chicken and pulled pork with baked beans, fruit salad, Southern potato salad, and creamy Cole slaw served with corn bread, gourmet rolls.</a:t>
            </a:r>
            <a:endParaRPr lang="en-US" sz="1500" dirty="0">
              <a:solidFill>
                <a:schemeClr val="tx1"/>
              </a:solidFill>
            </a:endParaRPr>
          </a:p>
        </p:txBody>
      </p:sp>
      <p:sp>
        <p:nvSpPr>
          <p:cNvPr id="2" name="Title 1"/>
          <p:cNvSpPr>
            <a:spLocks noGrp="1"/>
          </p:cNvSpPr>
          <p:nvPr>
            <p:ph type="title"/>
          </p:nvPr>
        </p:nvSpPr>
        <p:spPr>
          <a:xfrm>
            <a:off x="209005" y="63302"/>
            <a:ext cx="7287485" cy="1091564"/>
          </a:xfrm>
        </p:spPr>
        <p:txBody>
          <a:bodyPr>
            <a:normAutofit/>
          </a:bodyPr>
          <a:lstStyle/>
          <a:p>
            <a:r>
              <a:rPr lang="en-US" i="1" dirty="0"/>
              <a:t>SPECIALTY</a:t>
            </a:r>
            <a:r>
              <a:rPr lang="en-US" dirty="0"/>
              <a:t> BUFFET </a:t>
            </a:r>
            <a:r>
              <a:rPr lang="en-US" dirty="0">
                <a:latin typeface="AR BERKLEY" panose="02000000000000000000" pitchFamily="2" charset="0"/>
              </a:rPr>
              <a:t>Menu </a:t>
            </a:r>
            <a:br>
              <a:rPr lang="en-US" dirty="0">
                <a:latin typeface="AR BERKLEY" panose="02000000000000000000" pitchFamily="2" charset="0"/>
              </a:rPr>
            </a:br>
            <a:r>
              <a:rPr lang="en-US" sz="2800" b="1" dirty="0"/>
              <a:t>Basic Service</a:t>
            </a:r>
            <a:endParaRPr lang="en-US" b="1" dirty="0">
              <a:latin typeface="AR BERKLEY" panose="02000000000000000000" pitchFamily="2" charset="0"/>
            </a:endParaRPr>
          </a:p>
        </p:txBody>
      </p:sp>
      <p:sp>
        <p:nvSpPr>
          <p:cNvPr id="7" name="Text Box 2"/>
          <p:cNvSpPr txBox="1">
            <a:spLocks noChangeArrowheads="1" noChangeShapeType="1"/>
          </p:cNvSpPr>
          <p:nvPr/>
        </p:nvSpPr>
        <p:spPr bwMode="auto">
          <a:xfrm>
            <a:off x="4241800" y="940435"/>
            <a:ext cx="3235325" cy="1091565"/>
          </a:xfrm>
          <a:prstGeom prst="rect">
            <a:avLst/>
          </a:prstGeom>
          <a:solidFill>
            <a:srgbClr val="FFC000"/>
          </a:solidFill>
          <a:ln>
            <a:noFill/>
          </a:ln>
          <a:effectLst/>
        </p:spPr>
        <p:txBody>
          <a:bodyPr vert="horz" wrap="square" lIns="36195" tIns="36195" rIns="36195" bIns="36195"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effectLst/>
                <a:latin typeface="AR JULIAN" panose="02000000000000000000" pitchFamily="2" charset="0"/>
              </a:rPr>
              <a:t>All menus include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effectLst/>
                <a:latin typeface="AR JULIAN" panose="02000000000000000000" pitchFamily="2" charset="0"/>
              </a:rPr>
              <a:t>a </a:t>
            </a:r>
            <a:r>
              <a:rPr kumimoji="0" lang="en-US" altLang="en-US" sz="1600" i="1" u="none" strike="noStrike" cap="none" normalizeH="0" dirty="0">
                <a:ln>
                  <a:noFill/>
                </a:ln>
                <a:effectLst/>
                <a:latin typeface="AR JULIAN" panose="02000000000000000000" pitchFamily="2" charset="0"/>
              </a:rPr>
              <a:t>dessert,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dirty="0">
                <a:ln>
                  <a:noFill/>
                </a:ln>
                <a:effectLst/>
                <a:latin typeface="AR JULIAN" panose="02000000000000000000" pitchFamily="2" charset="0"/>
              </a:rPr>
              <a:t>Sweet &amp; Unsweet Iced Tea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dirty="0">
                <a:ln>
                  <a:noFill/>
                </a:ln>
                <a:effectLst/>
                <a:latin typeface="AR JULIAN" panose="02000000000000000000" pitchFamily="2" charset="0"/>
              </a:rPr>
              <a:t>and Iced Water.  </a:t>
            </a:r>
            <a:endParaRPr kumimoji="0" lang="en-US" altLang="en-US" sz="1600" i="1" u="none" strike="noStrike" cap="none" normalizeH="0" baseline="0" dirty="0">
              <a:ln>
                <a:noFill/>
              </a:ln>
              <a:effectLst/>
              <a:latin typeface="AR JULIAN" panose="02000000000000000000" pitchFamily="2" charset="0"/>
            </a:endParaRPr>
          </a:p>
        </p:txBody>
      </p:sp>
      <p:pic>
        <p:nvPicPr>
          <p:cNvPr id="13" name="Picture 12"/>
          <p:cNvPicPr>
            <a:picLocks noChangeAspect="1"/>
          </p:cNvPicPr>
          <p:nvPr/>
        </p:nvPicPr>
        <p:blipFill>
          <a:blip r:embed="rId2"/>
          <a:stretch>
            <a:fillRect/>
          </a:stretch>
        </p:blipFill>
        <p:spPr>
          <a:xfrm>
            <a:off x="9390062" y="8012138"/>
            <a:ext cx="5934075" cy="5972175"/>
          </a:xfrm>
          <a:prstGeom prst="rect">
            <a:avLst/>
          </a:prstGeom>
        </p:spPr>
      </p:pic>
      <p:pic>
        <p:nvPicPr>
          <p:cNvPr id="15" name="Picture 14"/>
          <p:cNvPicPr>
            <a:picLocks noChangeAspect="1"/>
          </p:cNvPicPr>
          <p:nvPr/>
        </p:nvPicPr>
        <p:blipFill>
          <a:blip r:embed="rId3"/>
          <a:stretch>
            <a:fillRect/>
          </a:stretch>
        </p:blipFill>
        <p:spPr>
          <a:xfrm>
            <a:off x="4241798" y="2156461"/>
            <a:ext cx="3254693" cy="4339590"/>
          </a:xfrm>
          <a:prstGeom prst="rect">
            <a:avLst/>
          </a:prstGeom>
        </p:spPr>
      </p:pic>
      <p:pic>
        <p:nvPicPr>
          <p:cNvPr id="21" name="Picture 20"/>
          <p:cNvPicPr>
            <a:picLocks noChangeAspect="1"/>
          </p:cNvPicPr>
          <p:nvPr/>
        </p:nvPicPr>
        <p:blipFill rotWithShape="1">
          <a:blip r:embed="rId4"/>
          <a:srcRect t="5667" r="-890" b="8666"/>
          <a:stretch/>
        </p:blipFill>
        <p:spPr>
          <a:xfrm>
            <a:off x="8826500" y="1544637"/>
            <a:ext cx="5765800" cy="3263900"/>
          </a:xfrm>
          <a:prstGeom prst="rect">
            <a:avLst/>
          </a:prstGeom>
        </p:spPr>
      </p:pic>
      <p:sp>
        <p:nvSpPr>
          <p:cNvPr id="22" name="Text Box 2"/>
          <p:cNvSpPr txBox="1">
            <a:spLocks noChangeArrowheads="1" noChangeShapeType="1"/>
          </p:cNvSpPr>
          <p:nvPr/>
        </p:nvSpPr>
        <p:spPr bwMode="auto">
          <a:xfrm>
            <a:off x="4241800" y="6622629"/>
            <a:ext cx="3254691" cy="2622972"/>
          </a:xfrm>
          <a:prstGeom prst="rect">
            <a:avLst/>
          </a:prstGeom>
          <a:solidFill>
            <a:srgbClr val="FFC000"/>
          </a:solidFill>
          <a:ln>
            <a:noFill/>
          </a:ln>
          <a:effectLst/>
        </p:spPr>
        <p:txBody>
          <a:bodyPr vert="horz" wrap="square" lIns="36195" tIns="36195" rIns="36195" bIns="36195" numCol="1" anchor="t" anchorCtr="0" compatLnSpc="1">
            <a:prstTxWarp prst="textNoShape">
              <a:avLst/>
            </a:prstTxWarp>
          </a:bodyPr>
          <a:lstStyle/>
          <a:p>
            <a:pPr algn="ctr" fontAlgn="b"/>
            <a:r>
              <a:rPr lang="en-US" sz="1700" u="sng" dirty="0">
                <a:latin typeface="AR JULIAN" panose="02000000000000000000" pitchFamily="2" charset="0"/>
              </a:rPr>
              <a:t>Dessert</a:t>
            </a:r>
          </a:p>
          <a:p>
            <a:pPr algn="ctr" fontAlgn="b"/>
            <a:r>
              <a:rPr lang="en-US" sz="1600" b="1" dirty="0">
                <a:latin typeface="AR JULIAN" panose="02000000000000000000" pitchFamily="2" charset="0"/>
              </a:rPr>
              <a:t>Cobbler | Apple or Peach</a:t>
            </a:r>
          </a:p>
          <a:p>
            <a:pPr algn="ctr" fontAlgn="b"/>
            <a:r>
              <a:rPr lang="en-US" sz="1600" b="1" dirty="0">
                <a:latin typeface="AR JULIAN" panose="02000000000000000000" pitchFamily="2" charset="0"/>
              </a:rPr>
              <a:t>Bread Pudding   </a:t>
            </a:r>
          </a:p>
          <a:p>
            <a:pPr algn="ctr" fontAlgn="b"/>
            <a:r>
              <a:rPr lang="en-US" sz="1600" b="1" dirty="0">
                <a:latin typeface="AR JULIAN" panose="02000000000000000000" pitchFamily="2" charset="0"/>
              </a:rPr>
              <a:t>Banana Pudding</a:t>
            </a:r>
          </a:p>
          <a:p>
            <a:pPr algn="ctr" fontAlgn="b"/>
            <a:r>
              <a:rPr lang="en-US" sz="1600" b="1" dirty="0">
                <a:latin typeface="AR JULIAN" panose="02000000000000000000" pitchFamily="2" charset="0"/>
              </a:rPr>
              <a:t>Chocolate Pie    </a:t>
            </a:r>
          </a:p>
          <a:p>
            <a:pPr algn="ctr" fontAlgn="b"/>
            <a:r>
              <a:rPr lang="en-US" sz="1600" b="1" dirty="0">
                <a:latin typeface="AR JULIAN" panose="02000000000000000000" pitchFamily="2" charset="0"/>
              </a:rPr>
              <a:t>Chocolate Cake</a:t>
            </a:r>
          </a:p>
          <a:p>
            <a:pPr algn="ctr" fontAlgn="b"/>
            <a:r>
              <a:rPr lang="en-US" sz="1600" b="1" dirty="0">
                <a:latin typeface="AR JULIAN" panose="02000000000000000000" pitchFamily="2" charset="0"/>
              </a:rPr>
              <a:t>Lemon Pie</a:t>
            </a:r>
          </a:p>
          <a:p>
            <a:pPr algn="ctr" fontAlgn="b"/>
            <a:r>
              <a:rPr lang="en-US" sz="1600" b="1" dirty="0">
                <a:latin typeface="AR JULIAN" panose="02000000000000000000" pitchFamily="2" charset="0"/>
              </a:rPr>
              <a:t>Coconut Cream Pie </a:t>
            </a:r>
          </a:p>
          <a:p>
            <a:pPr algn="ctr" fontAlgn="b"/>
            <a:r>
              <a:rPr lang="en-US" sz="1600" b="1" dirty="0">
                <a:latin typeface="AR JULIAN" panose="02000000000000000000" pitchFamily="2" charset="0"/>
              </a:rPr>
              <a:t>Carrot Cake    Apple Pie </a:t>
            </a:r>
          </a:p>
          <a:p>
            <a:pPr algn="ctr" fontAlgn="b"/>
            <a:r>
              <a:rPr lang="en-US" sz="1600" b="1" dirty="0">
                <a:latin typeface="AR JULIAN" panose="02000000000000000000" pitchFamily="2" charset="0"/>
              </a:rPr>
              <a:t>Cheesecake with Fruit Topping</a:t>
            </a:r>
          </a:p>
        </p:txBody>
      </p:sp>
      <p:sp>
        <p:nvSpPr>
          <p:cNvPr id="4" name="Slide Number Placeholder 3">
            <a:extLst>
              <a:ext uri="{FF2B5EF4-FFF2-40B4-BE49-F238E27FC236}">
                <a16:creationId xmlns:a16="http://schemas.microsoft.com/office/drawing/2014/main" id="{C99A5F11-0A81-4DFE-8341-C72A070FC453}"/>
              </a:ext>
            </a:extLst>
          </p:cNvPr>
          <p:cNvSpPr>
            <a:spLocks noGrp="1"/>
          </p:cNvSpPr>
          <p:nvPr>
            <p:ph type="sldNum" sz="quarter" idx="12"/>
          </p:nvPr>
        </p:nvSpPr>
        <p:spPr/>
        <p:txBody>
          <a:bodyPr/>
          <a:lstStyle/>
          <a:p>
            <a:fld id="{6D22F896-40B5-4ADD-8801-0D06FADFA095}" type="slidenum">
              <a:rPr lang="en-US" smtClean="0"/>
              <a:t>8</a:t>
            </a:fld>
            <a:endParaRPr lang="en-US" dirty="0"/>
          </a:p>
        </p:txBody>
      </p:sp>
      <p:sp>
        <p:nvSpPr>
          <p:cNvPr id="5" name="Rectangle 4">
            <a:extLst>
              <a:ext uri="{FF2B5EF4-FFF2-40B4-BE49-F238E27FC236}">
                <a16:creationId xmlns:a16="http://schemas.microsoft.com/office/drawing/2014/main" id="{2728FB3F-6B08-4CB8-BAD2-A68CC93AEBA0}"/>
              </a:ext>
            </a:extLst>
          </p:cNvPr>
          <p:cNvSpPr/>
          <p:nvPr/>
        </p:nvSpPr>
        <p:spPr>
          <a:xfrm>
            <a:off x="275909" y="8948084"/>
            <a:ext cx="3886200" cy="297517"/>
          </a:xfrm>
          <a:prstGeom prst="rect">
            <a:avLst/>
          </a:prstGeom>
        </p:spPr>
        <p:txBody>
          <a:bodyPr>
            <a:spAutoFit/>
          </a:bodyPr>
          <a:lstStyle/>
          <a:p>
            <a:pPr marL="182880" indent="-457200">
              <a:lnSpc>
                <a:spcPct val="140000"/>
              </a:lnSpc>
              <a:spcBef>
                <a:spcPts val="600"/>
              </a:spcBef>
              <a:spcAft>
                <a:spcPts val="0"/>
              </a:spcAft>
              <a:buNone/>
            </a:pPr>
            <a:r>
              <a:rPr lang="en-US" sz="1050" b="1" i="1" dirty="0"/>
              <a:t>Additional chef created vegetarian options available upon request</a:t>
            </a:r>
            <a:endParaRPr lang="en-US" sz="1050" dirty="0"/>
          </a:p>
        </p:txBody>
      </p:sp>
    </p:spTree>
    <p:extLst>
      <p:ext uri="{BB962C8B-B14F-4D97-AF65-F5344CB8AC3E}">
        <p14:creationId xmlns:p14="http://schemas.microsoft.com/office/powerpoint/2010/main" val="1395052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7" y="203559"/>
            <a:ext cx="7508511" cy="895804"/>
          </a:xfrm>
        </p:spPr>
        <p:txBody>
          <a:bodyPr>
            <a:normAutofit/>
          </a:bodyPr>
          <a:lstStyle/>
          <a:p>
            <a:r>
              <a:rPr lang="en-US" sz="4800" dirty="0"/>
              <a:t>BUFFET </a:t>
            </a:r>
            <a:r>
              <a:rPr lang="en-US" sz="4800" dirty="0">
                <a:latin typeface="AR BERKLEY" panose="02000000000000000000" pitchFamily="2" charset="0"/>
              </a:rPr>
              <a:t>Menu </a:t>
            </a:r>
            <a:r>
              <a:rPr lang="en-US" sz="3200" b="1" dirty="0"/>
              <a:t>Basic Service</a:t>
            </a:r>
            <a:endParaRPr lang="en-US" sz="4800" b="1" dirty="0">
              <a:latin typeface="AR BERKLEY" panose="02000000000000000000" pitchFamily="2" charset="0"/>
            </a:endParaRPr>
          </a:p>
        </p:txBody>
      </p:sp>
      <p:sp>
        <p:nvSpPr>
          <p:cNvPr id="3" name="Text Placeholder 2"/>
          <p:cNvSpPr>
            <a:spLocks noGrp="1"/>
          </p:cNvSpPr>
          <p:nvPr>
            <p:ph type="body" idx="1"/>
          </p:nvPr>
        </p:nvSpPr>
        <p:spPr>
          <a:xfrm>
            <a:off x="352698" y="1749859"/>
            <a:ext cx="7262948" cy="4819674"/>
          </a:xfrm>
          <a:solidFill>
            <a:schemeClr val="bg1"/>
          </a:solidFill>
        </p:spPr>
        <p:txBody>
          <a:bodyPr>
            <a:normAutofit/>
          </a:bodyPr>
          <a:lstStyle/>
          <a:p>
            <a:pPr>
              <a:lnSpc>
                <a:spcPct val="95000"/>
              </a:lnSpc>
              <a:spcBef>
                <a:spcPts val="0"/>
              </a:spcBef>
              <a:spcAft>
                <a:spcPts val="0"/>
              </a:spcAft>
            </a:pPr>
            <a:r>
              <a:rPr lang="en-US" sz="1600" cap="none" dirty="0">
                <a:latin typeface="AR BERKLEY" panose="02000000000000000000" pitchFamily="2" charset="0"/>
              </a:rPr>
              <a:t>Poultry</a:t>
            </a:r>
          </a:p>
          <a:p>
            <a:pPr>
              <a:lnSpc>
                <a:spcPct val="95000"/>
              </a:lnSpc>
              <a:spcBef>
                <a:spcPts val="0"/>
              </a:spcBef>
              <a:spcAft>
                <a:spcPts val="0"/>
              </a:spcAft>
            </a:pPr>
            <a:r>
              <a:rPr lang="en-US" sz="1400" dirty="0">
                <a:latin typeface="AR JULIAN" panose="02000000000000000000" pitchFamily="2" charset="0"/>
              </a:rPr>
              <a:t>Southern Fried Chicken $13| $15		Lemon Herbed Chicken $13| $15</a:t>
            </a:r>
          </a:p>
          <a:p>
            <a:pPr>
              <a:lnSpc>
                <a:spcPct val="95000"/>
              </a:lnSpc>
              <a:spcBef>
                <a:spcPts val="0"/>
              </a:spcBef>
              <a:spcAft>
                <a:spcPts val="0"/>
              </a:spcAft>
            </a:pPr>
            <a:r>
              <a:rPr lang="en-US" sz="1400" dirty="0">
                <a:latin typeface="AR JULIAN" panose="02000000000000000000" pitchFamily="2" charset="0"/>
              </a:rPr>
              <a:t>Chicken Parmesan $13| $15		BBQ Baked Chicken $13| $15</a:t>
            </a:r>
          </a:p>
          <a:p>
            <a:pPr>
              <a:lnSpc>
                <a:spcPct val="95000"/>
              </a:lnSpc>
              <a:spcBef>
                <a:spcPts val="0"/>
              </a:spcBef>
              <a:spcAft>
                <a:spcPts val="0"/>
              </a:spcAft>
            </a:pPr>
            <a:r>
              <a:rPr lang="en-US" sz="1400" dirty="0">
                <a:latin typeface="AR JULIAN" panose="02000000000000000000" pitchFamily="2" charset="0"/>
              </a:rPr>
              <a:t>Chicken Marsala  $13| $15			Roasted Turkey $14| $16</a:t>
            </a:r>
          </a:p>
          <a:p>
            <a:pPr>
              <a:lnSpc>
                <a:spcPct val="95000"/>
              </a:lnSpc>
              <a:spcBef>
                <a:spcPts val="0"/>
              </a:spcBef>
              <a:spcAft>
                <a:spcPts val="0"/>
              </a:spcAft>
            </a:pPr>
            <a:endParaRPr lang="en-US" sz="900" cap="none" dirty="0">
              <a:latin typeface="AR BERKLEY" panose="02000000000000000000" pitchFamily="2" charset="0"/>
            </a:endParaRPr>
          </a:p>
          <a:p>
            <a:pPr>
              <a:lnSpc>
                <a:spcPct val="95000"/>
              </a:lnSpc>
              <a:spcBef>
                <a:spcPts val="0"/>
              </a:spcBef>
              <a:spcAft>
                <a:spcPts val="0"/>
              </a:spcAft>
            </a:pPr>
            <a:r>
              <a:rPr lang="en-US" sz="1600" cap="none" dirty="0">
                <a:latin typeface="AR BERKLEY" panose="02000000000000000000" pitchFamily="2" charset="0"/>
              </a:rPr>
              <a:t>Beef</a:t>
            </a:r>
          </a:p>
          <a:p>
            <a:pPr>
              <a:lnSpc>
                <a:spcPct val="95000"/>
              </a:lnSpc>
              <a:spcBef>
                <a:spcPts val="0"/>
              </a:spcBef>
              <a:spcAft>
                <a:spcPts val="0"/>
              </a:spcAft>
            </a:pPr>
            <a:r>
              <a:rPr lang="en-US" sz="1400" dirty="0">
                <a:latin typeface="AR JULIAN" panose="02000000000000000000" pitchFamily="2" charset="0"/>
              </a:rPr>
              <a:t>Roast Beef Au jus  $14| $16			Filet of Beef – MKT Price</a:t>
            </a:r>
          </a:p>
          <a:p>
            <a:pPr>
              <a:lnSpc>
                <a:spcPct val="95000"/>
              </a:lnSpc>
              <a:spcBef>
                <a:spcPts val="0"/>
              </a:spcBef>
              <a:spcAft>
                <a:spcPts val="0"/>
              </a:spcAft>
            </a:pPr>
            <a:r>
              <a:rPr lang="en-US" sz="1400" dirty="0">
                <a:latin typeface="AR JULIAN" panose="02000000000000000000" pitchFamily="2" charset="0"/>
              </a:rPr>
              <a:t>Prime Rib of Beef $18| $20			Flank Steak $16| $18	</a:t>
            </a:r>
          </a:p>
          <a:p>
            <a:pPr>
              <a:lnSpc>
                <a:spcPct val="95000"/>
              </a:lnSpc>
              <a:spcBef>
                <a:spcPts val="0"/>
              </a:spcBef>
              <a:spcAft>
                <a:spcPts val="0"/>
              </a:spcAft>
            </a:pPr>
            <a:r>
              <a:rPr lang="en-US" sz="1400" dirty="0">
                <a:latin typeface="AR JULIAN" panose="02000000000000000000" pitchFamily="2" charset="0"/>
              </a:rPr>
              <a:t>Pepper Steak   $14| $16 			Salisbury Steak $13| $15</a:t>
            </a:r>
          </a:p>
          <a:p>
            <a:pPr>
              <a:lnSpc>
                <a:spcPct val="95000"/>
              </a:lnSpc>
              <a:spcBef>
                <a:spcPts val="0"/>
              </a:spcBef>
              <a:spcAft>
                <a:spcPts val="0"/>
              </a:spcAft>
            </a:pPr>
            <a:endParaRPr lang="en-US" sz="700" dirty="0"/>
          </a:p>
          <a:p>
            <a:pPr>
              <a:lnSpc>
                <a:spcPct val="95000"/>
              </a:lnSpc>
              <a:spcBef>
                <a:spcPts val="0"/>
              </a:spcBef>
              <a:spcAft>
                <a:spcPts val="0"/>
              </a:spcAft>
            </a:pPr>
            <a:r>
              <a:rPr lang="en-US" sz="1600" cap="none" dirty="0">
                <a:latin typeface="AR BERKLEY" panose="02000000000000000000" pitchFamily="2" charset="0"/>
              </a:rPr>
              <a:t>Pork</a:t>
            </a:r>
          </a:p>
          <a:p>
            <a:pPr>
              <a:lnSpc>
                <a:spcPct val="95000"/>
              </a:lnSpc>
              <a:spcBef>
                <a:spcPts val="0"/>
              </a:spcBef>
              <a:spcAft>
                <a:spcPts val="0"/>
              </a:spcAft>
            </a:pPr>
            <a:r>
              <a:rPr lang="en-US" sz="1400" dirty="0">
                <a:latin typeface="AR JULIAN" panose="02000000000000000000" pitchFamily="2" charset="0"/>
              </a:rPr>
              <a:t>Roasted Pork Loin $14| $16		Honey Glazed Ham $13 |$15</a:t>
            </a:r>
          </a:p>
          <a:p>
            <a:pPr>
              <a:lnSpc>
                <a:spcPct val="95000"/>
              </a:lnSpc>
              <a:spcBef>
                <a:spcPts val="0"/>
              </a:spcBef>
              <a:spcAft>
                <a:spcPts val="0"/>
              </a:spcAft>
            </a:pPr>
            <a:endParaRPr lang="en-US" sz="800" dirty="0"/>
          </a:p>
          <a:p>
            <a:pPr>
              <a:lnSpc>
                <a:spcPct val="95000"/>
              </a:lnSpc>
              <a:spcBef>
                <a:spcPts val="0"/>
              </a:spcBef>
              <a:spcAft>
                <a:spcPts val="0"/>
              </a:spcAft>
            </a:pPr>
            <a:r>
              <a:rPr lang="en-US" sz="1600" cap="none" dirty="0">
                <a:latin typeface="AR BERKLEY" panose="02000000000000000000" pitchFamily="2" charset="0"/>
              </a:rPr>
              <a:t>Fish</a:t>
            </a:r>
            <a:r>
              <a:rPr lang="en-US" sz="1600" dirty="0">
                <a:latin typeface="AR BERKLEY" panose="02000000000000000000" pitchFamily="2" charset="0"/>
              </a:rPr>
              <a:t> </a:t>
            </a:r>
          </a:p>
          <a:p>
            <a:pPr>
              <a:lnSpc>
                <a:spcPct val="95000"/>
              </a:lnSpc>
              <a:spcBef>
                <a:spcPts val="0"/>
              </a:spcBef>
              <a:spcAft>
                <a:spcPts val="0"/>
              </a:spcAft>
            </a:pPr>
            <a:r>
              <a:rPr lang="en-US" sz="1400" dirty="0">
                <a:latin typeface="AR JULIAN" panose="02000000000000000000" pitchFamily="2" charset="0"/>
              </a:rPr>
              <a:t>Southern Style Fried Fish $14 | $16		Herb Baked Tilapia $14| $16</a:t>
            </a:r>
          </a:p>
          <a:p>
            <a:pPr>
              <a:lnSpc>
                <a:spcPct val="95000"/>
              </a:lnSpc>
              <a:spcBef>
                <a:spcPts val="0"/>
              </a:spcBef>
              <a:spcAft>
                <a:spcPts val="0"/>
              </a:spcAft>
            </a:pPr>
            <a:endParaRPr lang="en-US" sz="800" dirty="0"/>
          </a:p>
          <a:p>
            <a:pPr>
              <a:lnSpc>
                <a:spcPct val="95000"/>
              </a:lnSpc>
              <a:spcBef>
                <a:spcPts val="0"/>
              </a:spcBef>
              <a:spcAft>
                <a:spcPts val="0"/>
              </a:spcAft>
            </a:pPr>
            <a:r>
              <a:rPr lang="en-US" sz="1600" cap="none" dirty="0">
                <a:latin typeface="AR BERKLEY" panose="02000000000000000000" pitchFamily="2" charset="0"/>
              </a:rPr>
              <a:t>Pasta Dishes </a:t>
            </a:r>
          </a:p>
          <a:p>
            <a:pPr>
              <a:lnSpc>
                <a:spcPct val="95000"/>
              </a:lnSpc>
              <a:spcBef>
                <a:spcPts val="0"/>
              </a:spcBef>
              <a:spcAft>
                <a:spcPts val="0"/>
              </a:spcAft>
            </a:pPr>
            <a:r>
              <a:rPr lang="en-US" sz="1400" dirty="0">
                <a:latin typeface="AR JULIAN" panose="02000000000000000000" pitchFamily="2" charset="0"/>
              </a:rPr>
              <a:t>Shrimp &amp; Chicken Jambalaya $13| $15	Italian Lasagna $13 | $15</a:t>
            </a:r>
          </a:p>
          <a:p>
            <a:pPr>
              <a:lnSpc>
                <a:spcPct val="95000"/>
              </a:lnSpc>
              <a:spcBef>
                <a:spcPts val="0"/>
              </a:spcBef>
              <a:spcAft>
                <a:spcPts val="0"/>
              </a:spcAft>
            </a:pPr>
            <a:r>
              <a:rPr lang="en-US" sz="1400" dirty="0">
                <a:latin typeface="AR JULIAN" panose="02000000000000000000" pitchFamily="2" charset="0"/>
              </a:rPr>
              <a:t>Red Beans &amp; Rice with Sausage $12|$14	Enchilada Casserole $12 | $14</a:t>
            </a:r>
          </a:p>
          <a:p>
            <a:pPr>
              <a:lnSpc>
                <a:spcPct val="95000"/>
              </a:lnSpc>
              <a:spcBef>
                <a:spcPts val="0"/>
              </a:spcBef>
              <a:spcAft>
                <a:spcPts val="0"/>
              </a:spcAft>
            </a:pPr>
            <a:r>
              <a:rPr lang="en-US" sz="1400" dirty="0">
                <a:latin typeface="AR JULIAN" panose="02000000000000000000" pitchFamily="2" charset="0"/>
              </a:rPr>
              <a:t>Shrimp &amp; Grits $14| $16</a:t>
            </a:r>
          </a:p>
          <a:p>
            <a:pPr>
              <a:lnSpc>
                <a:spcPct val="95000"/>
              </a:lnSpc>
              <a:spcBef>
                <a:spcPts val="0"/>
              </a:spcBef>
              <a:spcAft>
                <a:spcPts val="0"/>
              </a:spcAft>
            </a:pPr>
            <a:endParaRPr lang="en-US" sz="1200" cap="none" dirty="0">
              <a:latin typeface="AR BERKLEY" panose="02000000000000000000" pitchFamily="2" charset="0"/>
            </a:endParaRPr>
          </a:p>
          <a:p>
            <a:pPr>
              <a:lnSpc>
                <a:spcPct val="95000"/>
              </a:lnSpc>
              <a:spcBef>
                <a:spcPts val="0"/>
              </a:spcBef>
              <a:spcAft>
                <a:spcPts val="0"/>
              </a:spcAft>
            </a:pPr>
            <a:r>
              <a:rPr lang="en-US" sz="1600" cap="none" dirty="0">
                <a:latin typeface="AR BERKLEY" panose="02000000000000000000" pitchFamily="2" charset="0"/>
              </a:rPr>
              <a:t>Vegetarian</a:t>
            </a:r>
            <a:endParaRPr lang="en-US" sz="1800" dirty="0">
              <a:latin typeface="AR BERKLEY" panose="02000000000000000000" pitchFamily="2" charset="0"/>
            </a:endParaRPr>
          </a:p>
          <a:p>
            <a:pPr>
              <a:lnSpc>
                <a:spcPct val="95000"/>
              </a:lnSpc>
              <a:spcBef>
                <a:spcPts val="0"/>
              </a:spcBef>
              <a:spcAft>
                <a:spcPts val="0"/>
              </a:spcAft>
            </a:pPr>
            <a:r>
              <a:rPr lang="en-US" sz="1600" dirty="0">
                <a:latin typeface="AR JULIAN" panose="02000000000000000000" pitchFamily="2" charset="0"/>
              </a:rPr>
              <a:t>Veggie Lasagna , Pasta Primavera or Veggie Plate  $11 |$13</a:t>
            </a:r>
            <a:endParaRPr lang="en-US" sz="1600" dirty="0"/>
          </a:p>
        </p:txBody>
      </p:sp>
      <p:sp>
        <p:nvSpPr>
          <p:cNvPr id="7" name="Text Box 2"/>
          <p:cNvSpPr txBox="1">
            <a:spLocks noChangeArrowheads="1" noChangeShapeType="1"/>
          </p:cNvSpPr>
          <p:nvPr/>
        </p:nvSpPr>
        <p:spPr bwMode="auto">
          <a:xfrm>
            <a:off x="0" y="1099363"/>
            <a:ext cx="7772398" cy="768625"/>
          </a:xfrm>
          <a:prstGeom prst="rect">
            <a:avLst/>
          </a:prstGeom>
          <a:solidFill>
            <a:srgbClr val="CC990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FFFF"/>
                </a:solidFill>
                <a:effectLst/>
                <a:latin typeface="Goudy Old Style" panose="02020502050305020303" pitchFamily="18" charset="0"/>
              </a:rPr>
              <a:t>Prices are based on groups of 25 – 100.  Call for prices below 25 and above 100.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Goudy Old Style" panose="02020502050305020303" pitchFamily="18" charset="0"/>
              </a:rPr>
              <a:t>All menus include a Salad, 2 side item </a:t>
            </a:r>
            <a:r>
              <a:rPr kumimoji="0" lang="en-US" altLang="en-US" sz="1400" b="1" i="0" u="none" strike="noStrike" cap="none" normalizeH="0" dirty="0">
                <a:ln>
                  <a:noFill/>
                </a:ln>
                <a:solidFill>
                  <a:srgbClr val="FFFFFF"/>
                </a:solidFill>
                <a:effectLst/>
                <a:latin typeface="Goudy Old Style" panose="02020502050305020303" pitchFamily="18" charset="0"/>
              </a:rPr>
              <a:t>choices, r</a:t>
            </a:r>
            <a:r>
              <a:rPr kumimoji="0" lang="en-US" altLang="en-US" sz="1400" b="1" i="0" u="none" strike="noStrike" cap="none" normalizeH="0" baseline="0" dirty="0">
                <a:ln>
                  <a:noFill/>
                </a:ln>
                <a:solidFill>
                  <a:srgbClr val="FFFFFF"/>
                </a:solidFill>
                <a:effectLst/>
                <a:latin typeface="Goudy Old Style" panose="02020502050305020303" pitchFamily="18" charset="0"/>
              </a:rPr>
              <a:t>olls,</a:t>
            </a:r>
            <a:r>
              <a:rPr kumimoji="0" lang="en-US" altLang="en-US" sz="1400" b="1" i="0" u="none" strike="noStrike" cap="none" normalizeH="0" dirty="0">
                <a:ln>
                  <a:noFill/>
                </a:ln>
                <a:solidFill>
                  <a:srgbClr val="FFFFFF"/>
                </a:solidFill>
                <a:effectLst/>
                <a:latin typeface="Goudy Old Style" panose="02020502050305020303" pitchFamily="18" charset="0"/>
              </a:rPr>
              <a:t> 2 desserts </a:t>
            </a:r>
            <a:r>
              <a:rPr kumimoji="0" lang="en-US" altLang="en-US" sz="1400" b="1" i="0" u="none" strike="noStrike" cap="none" normalizeH="0" baseline="0" dirty="0">
                <a:ln>
                  <a:noFill/>
                </a:ln>
                <a:solidFill>
                  <a:srgbClr val="FFFFFF"/>
                </a:solidFill>
                <a:effectLst/>
                <a:latin typeface="Goudy Old Style" panose="02020502050305020303" pitchFamily="18" charset="0"/>
              </a:rPr>
              <a:t>and Sweet &amp; Un-sweet Tea.</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b="1" dirty="0">
                <a:solidFill>
                  <a:srgbClr val="FFFFFF"/>
                </a:solidFill>
                <a:latin typeface="Goudy Old Style" panose="02020502050305020303" pitchFamily="18" charset="0"/>
              </a:rPr>
              <a:t>A second entrée and additional side items may be included in your menu for an additional charge.  </a:t>
            </a:r>
            <a:endParaRPr kumimoji="0" lang="en-US" altLang="en-US" sz="1200" b="1" i="0" u="none" strike="noStrike" cap="none" normalizeH="0" baseline="0" dirty="0">
              <a:ln>
                <a:noFill/>
              </a:ln>
              <a:solidFill>
                <a:srgbClr val="FFFFFF"/>
              </a:solidFill>
              <a:effectLst/>
              <a:latin typeface="Goudy Old Style" panose="02020502050305020303" pitchFamily="18" charset="0"/>
            </a:endParaRPr>
          </a:p>
        </p:txBody>
      </p:sp>
      <p:pic>
        <p:nvPicPr>
          <p:cNvPr id="10" name="Picture 9"/>
          <p:cNvPicPr>
            <a:picLocks noChangeAspect="1"/>
          </p:cNvPicPr>
          <p:nvPr/>
        </p:nvPicPr>
        <p:blipFill rotWithShape="1">
          <a:blip r:embed="rId2"/>
          <a:srcRect t="32215" b="11804"/>
          <a:stretch/>
        </p:blipFill>
        <p:spPr>
          <a:xfrm>
            <a:off x="-2" y="6635951"/>
            <a:ext cx="7772400" cy="2922300"/>
          </a:xfrm>
          <a:prstGeom prst="rect">
            <a:avLst/>
          </a:prstGeom>
        </p:spPr>
      </p:pic>
      <p:sp>
        <p:nvSpPr>
          <p:cNvPr id="4" name="Slide Number Placeholder 3">
            <a:extLst>
              <a:ext uri="{FF2B5EF4-FFF2-40B4-BE49-F238E27FC236}">
                <a16:creationId xmlns:a16="http://schemas.microsoft.com/office/drawing/2014/main" id="{A6184511-F4FB-4321-B031-3DECD8C7115C}"/>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312274496"/>
      </p:ext>
    </p:extLst>
  </p:cSld>
  <p:clrMapOvr>
    <a:masterClrMapping/>
  </p:clrMapOvr>
</p:sld>
</file>

<file path=ppt/theme/theme1.xml><?xml version="1.0" encoding="utf-8"?>
<a:theme xmlns:a="http://schemas.openxmlformats.org/drawingml/2006/main" name="Retrospect">
  <a:themeElements>
    <a:clrScheme name="Centenary 2">
      <a:dk1>
        <a:srgbClr val="464847"/>
      </a:dk1>
      <a:lt1>
        <a:sysClr val="window" lastClr="FFFFFF"/>
      </a:lt1>
      <a:dk2>
        <a:srgbClr val="464847"/>
      </a:dk2>
      <a:lt2>
        <a:srgbClr val="EBDDC3"/>
      </a:lt2>
      <a:accent1>
        <a:srgbClr val="8F9290"/>
      </a:accent1>
      <a:accent2>
        <a:srgbClr val="890000"/>
      </a:accent2>
      <a:accent3>
        <a:srgbClr val="890000"/>
      </a:accent3>
      <a:accent4>
        <a:srgbClr val="890000"/>
      </a:accent4>
      <a:accent5>
        <a:srgbClr val="890000"/>
      </a:accent5>
      <a:accent6>
        <a:srgbClr val="890000"/>
      </a:accent6>
      <a:hlink>
        <a:srgbClr val="0070C0"/>
      </a:hlink>
      <a:folHlink>
        <a:srgbClr val="704404"/>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4442</TotalTime>
  <Words>4503</Words>
  <Application>Microsoft Office PowerPoint</Application>
  <PresentationFormat>Custom</PresentationFormat>
  <Paragraphs>549</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 BERKLEY</vt:lpstr>
      <vt:lpstr>AR JULIAN</vt:lpstr>
      <vt:lpstr>Arial</vt:lpstr>
      <vt:lpstr>Calibri</vt:lpstr>
      <vt:lpstr>Calibri Light</vt:lpstr>
      <vt:lpstr>Goudy Old Style</vt:lpstr>
      <vt:lpstr>Symbol</vt:lpstr>
      <vt:lpstr>Retrospect</vt:lpstr>
      <vt:lpstr>Catering Idea Guide</vt:lpstr>
      <vt:lpstr>PowerPoint Presentation</vt:lpstr>
      <vt:lpstr>Levels of Service</vt:lpstr>
      <vt:lpstr>BEVERAGE &amp; Break | Basic Service  Options</vt:lpstr>
      <vt:lpstr>Breakfast &amp; Brunch  Basic Service</vt:lpstr>
      <vt:lpstr>BISTRO   Boxes &amp; Platters Basic Service</vt:lpstr>
      <vt:lpstr>BISTRO Boxes &amp; Bowls Basic Service</vt:lpstr>
      <vt:lpstr>SPECIALTY BUFFET Menu  Basic Service</vt:lpstr>
      <vt:lpstr>BUFFET Menu Basic Service</vt:lpstr>
      <vt:lpstr>BUFFET Side Options</vt:lpstr>
      <vt:lpstr>PLATED &amp; SERVED Full Service </vt:lpstr>
      <vt:lpstr>RECEPTION MENU Ideas Appetizers &amp; Hors d’ oeuvres</vt:lpstr>
      <vt:lpstr>PowerPoint Presentation</vt:lpstr>
      <vt:lpstr>PowerPoint Presentation</vt:lpstr>
      <vt:lpstr>PowerPoint Presentation</vt:lpstr>
      <vt:lpstr>Notes:</vt:lpstr>
      <vt:lpstr>Catering Idea Guide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Smith</dc:creator>
  <cp:lastModifiedBy>Melissa Rogers</cp:lastModifiedBy>
  <cp:revision>200</cp:revision>
  <cp:lastPrinted>2020-03-11T14:13:21Z</cp:lastPrinted>
  <dcterms:created xsi:type="dcterms:W3CDTF">2017-08-02T17:55:30Z</dcterms:created>
  <dcterms:modified xsi:type="dcterms:W3CDTF">2022-08-24T19:44:52Z</dcterms:modified>
</cp:coreProperties>
</file>